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592" r:id="rId2"/>
    <p:sldId id="552" r:id="rId3"/>
    <p:sldId id="1353" r:id="rId4"/>
    <p:sldId id="1354" r:id="rId5"/>
    <p:sldId id="1355" r:id="rId6"/>
    <p:sldId id="1356" r:id="rId7"/>
    <p:sldId id="1357" r:id="rId8"/>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85"/>
    <a:srgbClr val="FFD1FF"/>
    <a:srgbClr val="88B6E0"/>
    <a:srgbClr val="2F5597"/>
    <a:srgbClr val="B226D8"/>
    <a:srgbClr val="BF49DF"/>
    <a:srgbClr val="E77DD5"/>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2" autoAdjust="0"/>
    <p:restoredTop sz="93032" autoAdjust="0"/>
  </p:normalViewPr>
  <p:slideViewPr>
    <p:cSldViewPr snapToGrid="0">
      <p:cViewPr varScale="1">
        <p:scale>
          <a:sx n="105" d="100"/>
          <a:sy n="105" d="100"/>
        </p:scale>
        <p:origin x="872" y="176"/>
      </p:cViewPr>
      <p:guideLst/>
    </p:cSldViewPr>
  </p:slideViewPr>
  <p:notesTextViewPr>
    <p:cViewPr>
      <p:scale>
        <a:sx n="1" d="1"/>
        <a:sy n="1" d="1"/>
      </p:scale>
      <p:origin x="0" y="0"/>
    </p:cViewPr>
  </p:notesTextViewPr>
  <p:sorterViewPr>
    <p:cViewPr>
      <p:scale>
        <a:sx n="100" d="100"/>
        <a:sy n="100" d="100"/>
      </p:scale>
      <p:origin x="0" y="-4497"/>
    </p:cViewPr>
  </p:sorterViewPr>
  <p:notesViewPr>
    <p:cSldViewPr snapToGrid="0">
      <p:cViewPr varScale="1">
        <p:scale>
          <a:sx n="68" d="100"/>
          <a:sy n="68" d="100"/>
        </p:scale>
        <p:origin x="2808"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00BED04-8B62-49EE-8A51-0546D9F405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B3F250D6-8FAC-4BF9-A540-7A490628B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716EB87-0E3F-4D4B-8532-1A23AB6F3680}" type="datetimeFigureOut">
              <a:rPr lang="de-DE"/>
              <a:pPr>
                <a:defRPr/>
              </a:pPr>
              <a:t>27.03.25</a:t>
            </a:fld>
            <a:endParaRPr lang="de-DE"/>
          </a:p>
        </p:txBody>
      </p:sp>
      <p:sp>
        <p:nvSpPr>
          <p:cNvPr id="4" name="Fußzeilenplatzhalter 3">
            <a:extLst>
              <a:ext uri="{FF2B5EF4-FFF2-40B4-BE49-F238E27FC236}">
                <a16:creationId xmlns:a16="http://schemas.microsoft.com/office/drawing/2014/main" id="{4F0E7D20-91FC-4689-B0E5-70B268DFA8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5" name="Foliennummernplatzhalter 4">
            <a:extLst>
              <a:ext uri="{FF2B5EF4-FFF2-40B4-BE49-F238E27FC236}">
                <a16:creationId xmlns:a16="http://schemas.microsoft.com/office/drawing/2014/main" id="{0C8C4B74-BFC0-4E9A-89A5-B4CE73A4E1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705915D7-4369-4D98-9BFE-08BED0D06D5D}"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23C95EE-4FAF-48FF-A8C2-FDD7B5792D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05093968-E9BF-4201-BC0A-5619295CDD4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5199FDF-95DE-4C88-8611-718B8746D0E5}" type="datetimeFigureOut">
              <a:rPr lang="de-DE"/>
              <a:pPr>
                <a:defRPr/>
              </a:pPr>
              <a:t>27.03.25</a:t>
            </a:fld>
            <a:endParaRPr lang="de-DE"/>
          </a:p>
        </p:txBody>
      </p:sp>
      <p:sp>
        <p:nvSpPr>
          <p:cNvPr id="4" name="Folienbildplatzhalter 3">
            <a:extLst>
              <a:ext uri="{FF2B5EF4-FFF2-40B4-BE49-F238E27FC236}">
                <a16:creationId xmlns:a16="http://schemas.microsoft.com/office/drawing/2014/main" id="{6D561C50-6903-4086-A3B1-EA82ADA7FFA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8E111F7E-A403-4048-89C3-3647D152DD4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7FC81202-F6D8-4C08-98A1-E84AF9C078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FDC14E4C-025B-404D-B5EC-13B64EAF736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7B45A27C-27E6-4F27-9B57-D50FC39DA26F}"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190F71A-4345-4083-A213-072EAD2253E2}"/>
              </a:ext>
            </a:extLst>
          </p:cNvPr>
          <p:cNvSpPr>
            <a:spLocks noGrp="1"/>
          </p:cNvSpPr>
          <p:nvPr>
            <p:ph type="dt" sz="half" idx="10"/>
          </p:nvPr>
        </p:nvSpPr>
        <p:spPr/>
        <p:txBody>
          <a:bodyPr/>
          <a:lstStyle>
            <a:lvl1pPr>
              <a:defRPr/>
            </a:lvl1pPr>
          </a:lstStyle>
          <a:p>
            <a:pPr>
              <a:defRPr/>
            </a:pPr>
            <a:fld id="{25E1C25A-B7E4-44BF-B143-B729A6F3B37B}" type="datetimeFigureOut">
              <a:rPr lang="de-DE"/>
              <a:pPr>
                <a:defRPr/>
              </a:pPr>
              <a:t>27.03.25</a:t>
            </a:fld>
            <a:endParaRPr lang="de-DE"/>
          </a:p>
        </p:txBody>
      </p:sp>
      <p:sp>
        <p:nvSpPr>
          <p:cNvPr id="5" name="Fußzeilenplatzhalter 4">
            <a:extLst>
              <a:ext uri="{FF2B5EF4-FFF2-40B4-BE49-F238E27FC236}">
                <a16:creationId xmlns:a16="http://schemas.microsoft.com/office/drawing/2014/main" id="{B52E0F17-754E-48E7-B21E-F228FEB44D26}"/>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B8FE6666-CBB5-43CA-AACA-A6447B0BB21E}"/>
              </a:ext>
            </a:extLst>
          </p:cNvPr>
          <p:cNvSpPr>
            <a:spLocks noGrp="1"/>
          </p:cNvSpPr>
          <p:nvPr>
            <p:ph type="sldNum" sz="quarter" idx="12"/>
          </p:nvPr>
        </p:nvSpPr>
        <p:spPr/>
        <p:txBody>
          <a:bodyPr/>
          <a:lstStyle>
            <a:lvl1pPr>
              <a:defRPr/>
            </a:lvl1pPr>
          </a:lstStyle>
          <a:p>
            <a:pPr>
              <a:defRPr/>
            </a:pPr>
            <a:fld id="{642D06A2-3D32-443B-8918-C896A4A52710}" type="slidenum">
              <a:rPr lang="de-DE"/>
              <a:pPr>
                <a:defRPr/>
              </a:pPr>
              <a:t>‹Nr.›</a:t>
            </a:fld>
            <a:endParaRPr lang="de-DE"/>
          </a:p>
        </p:txBody>
      </p:sp>
    </p:spTree>
    <p:extLst>
      <p:ext uri="{BB962C8B-B14F-4D97-AF65-F5344CB8AC3E}">
        <p14:creationId xmlns:p14="http://schemas.microsoft.com/office/powerpoint/2010/main" val="73046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7B2A97F-D219-4C5D-BA9F-75E95F4C29C2}"/>
              </a:ext>
            </a:extLst>
          </p:cNvPr>
          <p:cNvSpPr>
            <a:spLocks noGrp="1"/>
          </p:cNvSpPr>
          <p:nvPr>
            <p:ph type="dt" sz="half" idx="10"/>
          </p:nvPr>
        </p:nvSpPr>
        <p:spPr/>
        <p:txBody>
          <a:bodyPr/>
          <a:lstStyle>
            <a:lvl1pPr>
              <a:defRPr/>
            </a:lvl1pPr>
          </a:lstStyle>
          <a:p>
            <a:pPr>
              <a:defRPr/>
            </a:pPr>
            <a:fld id="{5DD2FB4E-DAAD-4B84-89F7-B80BBA24941E}" type="datetimeFigureOut">
              <a:rPr lang="de-DE"/>
              <a:pPr>
                <a:defRPr/>
              </a:pPr>
              <a:t>27.03.25</a:t>
            </a:fld>
            <a:endParaRPr lang="de-DE"/>
          </a:p>
        </p:txBody>
      </p:sp>
      <p:sp>
        <p:nvSpPr>
          <p:cNvPr id="5" name="Fußzeilenplatzhalter 4">
            <a:extLst>
              <a:ext uri="{FF2B5EF4-FFF2-40B4-BE49-F238E27FC236}">
                <a16:creationId xmlns:a16="http://schemas.microsoft.com/office/drawing/2014/main" id="{56E70EDD-0349-4560-B294-C621BA927F50}"/>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388C521C-2D7B-434A-BAEC-EC2B7700603C}"/>
              </a:ext>
            </a:extLst>
          </p:cNvPr>
          <p:cNvSpPr>
            <a:spLocks noGrp="1"/>
          </p:cNvSpPr>
          <p:nvPr>
            <p:ph type="sldNum" sz="quarter" idx="12"/>
          </p:nvPr>
        </p:nvSpPr>
        <p:spPr/>
        <p:txBody>
          <a:bodyPr/>
          <a:lstStyle>
            <a:lvl1pPr>
              <a:defRPr/>
            </a:lvl1pPr>
          </a:lstStyle>
          <a:p>
            <a:pPr>
              <a:defRPr/>
            </a:pPr>
            <a:fld id="{FA608C91-E08E-46E3-9D79-D4AC2CB12C58}" type="slidenum">
              <a:rPr lang="de-DE"/>
              <a:pPr>
                <a:defRPr/>
              </a:pPr>
              <a:t>‹Nr.›</a:t>
            </a:fld>
            <a:endParaRPr lang="de-DE"/>
          </a:p>
        </p:txBody>
      </p:sp>
    </p:spTree>
    <p:extLst>
      <p:ext uri="{BB962C8B-B14F-4D97-AF65-F5344CB8AC3E}">
        <p14:creationId xmlns:p14="http://schemas.microsoft.com/office/powerpoint/2010/main" val="272055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AA505D-AF5A-4C60-9DD5-C3CCA885F4AB}"/>
              </a:ext>
            </a:extLst>
          </p:cNvPr>
          <p:cNvSpPr>
            <a:spLocks noGrp="1"/>
          </p:cNvSpPr>
          <p:nvPr>
            <p:ph type="dt" sz="half" idx="10"/>
          </p:nvPr>
        </p:nvSpPr>
        <p:spPr/>
        <p:txBody>
          <a:bodyPr/>
          <a:lstStyle>
            <a:lvl1pPr>
              <a:defRPr/>
            </a:lvl1pPr>
          </a:lstStyle>
          <a:p>
            <a:pPr>
              <a:defRPr/>
            </a:pPr>
            <a:fld id="{53FB2BC9-7BE8-4489-BA73-592710FC444D}" type="datetimeFigureOut">
              <a:rPr lang="de-DE"/>
              <a:pPr>
                <a:defRPr/>
              </a:pPr>
              <a:t>27.03.25</a:t>
            </a:fld>
            <a:endParaRPr lang="de-DE"/>
          </a:p>
        </p:txBody>
      </p:sp>
      <p:sp>
        <p:nvSpPr>
          <p:cNvPr id="5" name="Fußzeilenplatzhalter 4">
            <a:extLst>
              <a:ext uri="{FF2B5EF4-FFF2-40B4-BE49-F238E27FC236}">
                <a16:creationId xmlns:a16="http://schemas.microsoft.com/office/drawing/2014/main" id="{B884031C-E2F9-47B7-9169-E801C96E94B2}"/>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BE89875F-CFA3-403E-BCE3-08F94F4AC5E8}"/>
              </a:ext>
            </a:extLst>
          </p:cNvPr>
          <p:cNvSpPr>
            <a:spLocks noGrp="1"/>
          </p:cNvSpPr>
          <p:nvPr>
            <p:ph type="sldNum" sz="quarter" idx="12"/>
          </p:nvPr>
        </p:nvSpPr>
        <p:spPr/>
        <p:txBody>
          <a:bodyPr/>
          <a:lstStyle>
            <a:lvl1pPr>
              <a:defRPr/>
            </a:lvl1pPr>
          </a:lstStyle>
          <a:p>
            <a:pPr>
              <a:defRPr/>
            </a:pPr>
            <a:fld id="{6DE83946-19EB-4C41-89DA-B4D4B986A5B7}" type="slidenum">
              <a:rPr lang="de-DE"/>
              <a:pPr>
                <a:defRPr/>
              </a:pPr>
              <a:t>‹Nr.›</a:t>
            </a:fld>
            <a:endParaRPr lang="de-DE"/>
          </a:p>
        </p:txBody>
      </p:sp>
    </p:spTree>
    <p:extLst>
      <p:ext uri="{BB962C8B-B14F-4D97-AF65-F5344CB8AC3E}">
        <p14:creationId xmlns:p14="http://schemas.microsoft.com/office/powerpoint/2010/main" val="181594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17435F1-6219-4F38-954A-CC5DCE84DC28}"/>
              </a:ext>
            </a:extLst>
          </p:cNvPr>
          <p:cNvSpPr>
            <a:spLocks noGrp="1"/>
          </p:cNvSpPr>
          <p:nvPr>
            <p:ph type="dt" sz="half" idx="10"/>
          </p:nvPr>
        </p:nvSpPr>
        <p:spPr/>
        <p:txBody>
          <a:bodyPr/>
          <a:lstStyle>
            <a:lvl1pPr>
              <a:defRPr/>
            </a:lvl1pPr>
          </a:lstStyle>
          <a:p>
            <a:pPr>
              <a:defRPr/>
            </a:pPr>
            <a:fld id="{23A7819E-7EA5-468B-9885-76068533CD96}" type="datetimeFigureOut">
              <a:rPr lang="de-DE"/>
              <a:pPr>
                <a:defRPr/>
              </a:pPr>
              <a:t>27.03.25</a:t>
            </a:fld>
            <a:endParaRPr lang="de-DE"/>
          </a:p>
        </p:txBody>
      </p:sp>
      <p:sp>
        <p:nvSpPr>
          <p:cNvPr id="5" name="Fußzeilenplatzhalter 4">
            <a:extLst>
              <a:ext uri="{FF2B5EF4-FFF2-40B4-BE49-F238E27FC236}">
                <a16:creationId xmlns:a16="http://schemas.microsoft.com/office/drawing/2014/main" id="{72065341-A48C-436F-BE17-1488B47BDBBE}"/>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F94F321F-CE44-44A7-9EFA-F92BDAEA8487}"/>
              </a:ext>
            </a:extLst>
          </p:cNvPr>
          <p:cNvSpPr>
            <a:spLocks noGrp="1"/>
          </p:cNvSpPr>
          <p:nvPr>
            <p:ph type="sldNum" sz="quarter" idx="12"/>
          </p:nvPr>
        </p:nvSpPr>
        <p:spPr/>
        <p:txBody>
          <a:bodyPr/>
          <a:lstStyle>
            <a:lvl1pPr>
              <a:defRPr/>
            </a:lvl1pPr>
          </a:lstStyle>
          <a:p>
            <a:pPr>
              <a:defRPr/>
            </a:pPr>
            <a:fld id="{C1FBA27F-10FD-4E9A-A5B5-F5BE1C99909A}" type="slidenum">
              <a:rPr lang="de-DE"/>
              <a:pPr>
                <a:defRPr/>
              </a:pPr>
              <a:t>‹Nr.›</a:t>
            </a:fld>
            <a:endParaRPr lang="de-DE"/>
          </a:p>
        </p:txBody>
      </p:sp>
    </p:spTree>
    <p:extLst>
      <p:ext uri="{BB962C8B-B14F-4D97-AF65-F5344CB8AC3E}">
        <p14:creationId xmlns:p14="http://schemas.microsoft.com/office/powerpoint/2010/main" val="227583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902DC5D-245D-47AB-93CC-583A461F8D57}"/>
              </a:ext>
            </a:extLst>
          </p:cNvPr>
          <p:cNvSpPr>
            <a:spLocks noGrp="1"/>
          </p:cNvSpPr>
          <p:nvPr>
            <p:ph type="dt" sz="half" idx="10"/>
          </p:nvPr>
        </p:nvSpPr>
        <p:spPr/>
        <p:txBody>
          <a:bodyPr/>
          <a:lstStyle>
            <a:lvl1pPr>
              <a:defRPr/>
            </a:lvl1pPr>
          </a:lstStyle>
          <a:p>
            <a:pPr>
              <a:defRPr/>
            </a:pPr>
            <a:fld id="{9C8DF59B-BF52-444A-8CD8-5C2C6A92596B}" type="datetimeFigureOut">
              <a:rPr lang="de-DE"/>
              <a:pPr>
                <a:defRPr/>
              </a:pPr>
              <a:t>27.03.25</a:t>
            </a:fld>
            <a:endParaRPr lang="de-DE"/>
          </a:p>
        </p:txBody>
      </p:sp>
      <p:sp>
        <p:nvSpPr>
          <p:cNvPr id="5" name="Fußzeilenplatzhalter 4">
            <a:extLst>
              <a:ext uri="{FF2B5EF4-FFF2-40B4-BE49-F238E27FC236}">
                <a16:creationId xmlns:a16="http://schemas.microsoft.com/office/drawing/2014/main" id="{B13A4136-1B2D-4255-9515-7408EF9A36C8}"/>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EB67ECC1-1A84-408F-B854-D5EFC542209D}"/>
              </a:ext>
            </a:extLst>
          </p:cNvPr>
          <p:cNvSpPr>
            <a:spLocks noGrp="1"/>
          </p:cNvSpPr>
          <p:nvPr>
            <p:ph type="sldNum" sz="quarter" idx="12"/>
          </p:nvPr>
        </p:nvSpPr>
        <p:spPr/>
        <p:txBody>
          <a:bodyPr/>
          <a:lstStyle>
            <a:lvl1pPr>
              <a:defRPr/>
            </a:lvl1pPr>
          </a:lstStyle>
          <a:p>
            <a:pPr>
              <a:defRPr/>
            </a:pPr>
            <a:fld id="{29336F8C-48A9-445E-AE43-918C18A800E8}" type="slidenum">
              <a:rPr lang="de-DE"/>
              <a:pPr>
                <a:defRPr/>
              </a:pPr>
              <a:t>‹Nr.›</a:t>
            </a:fld>
            <a:endParaRPr lang="de-DE"/>
          </a:p>
        </p:txBody>
      </p:sp>
    </p:spTree>
    <p:extLst>
      <p:ext uri="{BB962C8B-B14F-4D97-AF65-F5344CB8AC3E}">
        <p14:creationId xmlns:p14="http://schemas.microsoft.com/office/powerpoint/2010/main" val="50867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E6C70928-65DB-40BF-B3BF-DEC1B54DB84C}"/>
              </a:ext>
            </a:extLst>
          </p:cNvPr>
          <p:cNvSpPr>
            <a:spLocks noGrp="1"/>
          </p:cNvSpPr>
          <p:nvPr>
            <p:ph type="dt" sz="half" idx="10"/>
          </p:nvPr>
        </p:nvSpPr>
        <p:spPr/>
        <p:txBody>
          <a:bodyPr/>
          <a:lstStyle>
            <a:lvl1pPr>
              <a:defRPr/>
            </a:lvl1pPr>
          </a:lstStyle>
          <a:p>
            <a:pPr>
              <a:defRPr/>
            </a:pPr>
            <a:fld id="{011D288B-B409-42EF-B4CE-4BCA9B2510F8}" type="datetimeFigureOut">
              <a:rPr lang="de-DE"/>
              <a:pPr>
                <a:defRPr/>
              </a:pPr>
              <a:t>27.03.25</a:t>
            </a:fld>
            <a:endParaRPr lang="de-DE"/>
          </a:p>
        </p:txBody>
      </p:sp>
      <p:sp>
        <p:nvSpPr>
          <p:cNvPr id="6" name="Fußzeilenplatzhalter 4">
            <a:extLst>
              <a:ext uri="{FF2B5EF4-FFF2-40B4-BE49-F238E27FC236}">
                <a16:creationId xmlns:a16="http://schemas.microsoft.com/office/drawing/2014/main" id="{EECD1BFD-5084-4D85-87BD-CAA42015BC99}"/>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FA799D78-05AC-40F7-BDD3-E07ECC2AF9BC}"/>
              </a:ext>
            </a:extLst>
          </p:cNvPr>
          <p:cNvSpPr>
            <a:spLocks noGrp="1"/>
          </p:cNvSpPr>
          <p:nvPr>
            <p:ph type="sldNum" sz="quarter" idx="12"/>
          </p:nvPr>
        </p:nvSpPr>
        <p:spPr/>
        <p:txBody>
          <a:bodyPr/>
          <a:lstStyle>
            <a:lvl1pPr>
              <a:defRPr/>
            </a:lvl1pPr>
          </a:lstStyle>
          <a:p>
            <a:pPr>
              <a:defRPr/>
            </a:pPr>
            <a:fld id="{815EE2DB-5DBC-426B-BB3D-EA8029820ABA}" type="slidenum">
              <a:rPr lang="de-DE"/>
              <a:pPr>
                <a:defRPr/>
              </a:pPr>
              <a:t>‹Nr.›</a:t>
            </a:fld>
            <a:endParaRPr lang="de-DE"/>
          </a:p>
        </p:txBody>
      </p:sp>
    </p:spTree>
    <p:extLst>
      <p:ext uri="{BB962C8B-B14F-4D97-AF65-F5344CB8AC3E}">
        <p14:creationId xmlns:p14="http://schemas.microsoft.com/office/powerpoint/2010/main" val="373200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287F8D87-436A-4CFF-A694-58F6F3DD31BC}"/>
              </a:ext>
            </a:extLst>
          </p:cNvPr>
          <p:cNvSpPr>
            <a:spLocks noGrp="1"/>
          </p:cNvSpPr>
          <p:nvPr>
            <p:ph type="dt" sz="half" idx="10"/>
          </p:nvPr>
        </p:nvSpPr>
        <p:spPr/>
        <p:txBody>
          <a:bodyPr/>
          <a:lstStyle>
            <a:lvl1pPr>
              <a:defRPr/>
            </a:lvl1pPr>
          </a:lstStyle>
          <a:p>
            <a:pPr>
              <a:defRPr/>
            </a:pPr>
            <a:fld id="{1A0F5A6E-8EEC-42C6-9253-9812F3272E62}" type="datetimeFigureOut">
              <a:rPr lang="de-DE"/>
              <a:pPr>
                <a:defRPr/>
              </a:pPr>
              <a:t>27.03.25</a:t>
            </a:fld>
            <a:endParaRPr lang="de-DE"/>
          </a:p>
        </p:txBody>
      </p:sp>
      <p:sp>
        <p:nvSpPr>
          <p:cNvPr id="8" name="Fußzeilenplatzhalter 4">
            <a:extLst>
              <a:ext uri="{FF2B5EF4-FFF2-40B4-BE49-F238E27FC236}">
                <a16:creationId xmlns:a16="http://schemas.microsoft.com/office/drawing/2014/main" id="{90DE8A4B-2BA1-49D7-B8AD-5B4030437CD1}"/>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9B4C14B7-B8F4-4111-859A-DEBCFD346A37}"/>
              </a:ext>
            </a:extLst>
          </p:cNvPr>
          <p:cNvSpPr>
            <a:spLocks noGrp="1"/>
          </p:cNvSpPr>
          <p:nvPr>
            <p:ph type="sldNum" sz="quarter" idx="12"/>
          </p:nvPr>
        </p:nvSpPr>
        <p:spPr/>
        <p:txBody>
          <a:bodyPr/>
          <a:lstStyle>
            <a:lvl1pPr>
              <a:defRPr/>
            </a:lvl1pPr>
          </a:lstStyle>
          <a:p>
            <a:pPr>
              <a:defRPr/>
            </a:pPr>
            <a:fld id="{4BCBF48B-F7DF-49A3-9984-707E293E301A}" type="slidenum">
              <a:rPr lang="de-DE"/>
              <a:pPr>
                <a:defRPr/>
              </a:pPr>
              <a:t>‹Nr.›</a:t>
            </a:fld>
            <a:endParaRPr lang="de-DE"/>
          </a:p>
        </p:txBody>
      </p:sp>
    </p:spTree>
    <p:extLst>
      <p:ext uri="{BB962C8B-B14F-4D97-AF65-F5344CB8AC3E}">
        <p14:creationId xmlns:p14="http://schemas.microsoft.com/office/powerpoint/2010/main" val="317399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a:extLst>
              <a:ext uri="{FF2B5EF4-FFF2-40B4-BE49-F238E27FC236}">
                <a16:creationId xmlns:a16="http://schemas.microsoft.com/office/drawing/2014/main" id="{E70B320C-1F54-4393-A2A4-A48993AF0A05}"/>
              </a:ext>
            </a:extLst>
          </p:cNvPr>
          <p:cNvSpPr>
            <a:spLocks noGrp="1"/>
          </p:cNvSpPr>
          <p:nvPr>
            <p:ph type="dt" sz="half" idx="10"/>
          </p:nvPr>
        </p:nvSpPr>
        <p:spPr/>
        <p:txBody>
          <a:bodyPr/>
          <a:lstStyle>
            <a:lvl1pPr>
              <a:defRPr/>
            </a:lvl1pPr>
          </a:lstStyle>
          <a:p>
            <a:pPr>
              <a:defRPr/>
            </a:pPr>
            <a:fld id="{E75B43F3-7FBF-4E6F-8951-D9A06A610767}" type="datetimeFigureOut">
              <a:rPr lang="de-DE"/>
              <a:pPr>
                <a:defRPr/>
              </a:pPr>
              <a:t>27.03.25</a:t>
            </a:fld>
            <a:endParaRPr lang="de-DE"/>
          </a:p>
        </p:txBody>
      </p:sp>
      <p:sp>
        <p:nvSpPr>
          <p:cNvPr id="4" name="Fußzeilenplatzhalter 4">
            <a:extLst>
              <a:ext uri="{FF2B5EF4-FFF2-40B4-BE49-F238E27FC236}">
                <a16:creationId xmlns:a16="http://schemas.microsoft.com/office/drawing/2014/main" id="{E478BDA9-DAC6-4715-8D7B-35E5D1D65A8B}"/>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ABDB314B-445E-4C63-B41F-A32F48A33071}"/>
              </a:ext>
            </a:extLst>
          </p:cNvPr>
          <p:cNvSpPr>
            <a:spLocks noGrp="1"/>
          </p:cNvSpPr>
          <p:nvPr>
            <p:ph type="sldNum" sz="quarter" idx="12"/>
          </p:nvPr>
        </p:nvSpPr>
        <p:spPr/>
        <p:txBody>
          <a:bodyPr/>
          <a:lstStyle>
            <a:lvl1pPr>
              <a:defRPr/>
            </a:lvl1pPr>
          </a:lstStyle>
          <a:p>
            <a:pPr>
              <a:defRPr/>
            </a:pPr>
            <a:fld id="{4332AAE5-3413-4F5C-9F69-AC3B6B4673FF}" type="slidenum">
              <a:rPr lang="de-DE"/>
              <a:pPr>
                <a:defRPr/>
              </a:pPr>
              <a:t>‹Nr.›</a:t>
            </a:fld>
            <a:endParaRPr lang="de-DE"/>
          </a:p>
        </p:txBody>
      </p:sp>
    </p:spTree>
    <p:extLst>
      <p:ext uri="{BB962C8B-B14F-4D97-AF65-F5344CB8AC3E}">
        <p14:creationId xmlns:p14="http://schemas.microsoft.com/office/powerpoint/2010/main" val="417188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88E7D1F7-0B77-4D6B-8BD9-7F064CE96C5D}"/>
              </a:ext>
            </a:extLst>
          </p:cNvPr>
          <p:cNvSpPr>
            <a:spLocks noGrp="1"/>
          </p:cNvSpPr>
          <p:nvPr>
            <p:ph type="dt" sz="half" idx="10"/>
          </p:nvPr>
        </p:nvSpPr>
        <p:spPr/>
        <p:txBody>
          <a:bodyPr/>
          <a:lstStyle>
            <a:lvl1pPr>
              <a:defRPr/>
            </a:lvl1pPr>
          </a:lstStyle>
          <a:p>
            <a:pPr>
              <a:defRPr/>
            </a:pPr>
            <a:fld id="{F3510A81-8E78-4710-8859-8D679190EB59}" type="datetimeFigureOut">
              <a:rPr lang="de-DE"/>
              <a:pPr>
                <a:defRPr/>
              </a:pPr>
              <a:t>27.03.25</a:t>
            </a:fld>
            <a:endParaRPr lang="de-DE"/>
          </a:p>
        </p:txBody>
      </p:sp>
      <p:sp>
        <p:nvSpPr>
          <p:cNvPr id="3" name="Fußzeilenplatzhalter 4">
            <a:extLst>
              <a:ext uri="{FF2B5EF4-FFF2-40B4-BE49-F238E27FC236}">
                <a16:creationId xmlns:a16="http://schemas.microsoft.com/office/drawing/2014/main" id="{64B6A498-BF87-4B65-8910-A53421591627}"/>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53F04D93-D93E-4EA9-8604-D04BAAD33AE4}"/>
              </a:ext>
            </a:extLst>
          </p:cNvPr>
          <p:cNvSpPr>
            <a:spLocks noGrp="1"/>
          </p:cNvSpPr>
          <p:nvPr>
            <p:ph type="sldNum" sz="quarter" idx="12"/>
          </p:nvPr>
        </p:nvSpPr>
        <p:spPr/>
        <p:txBody>
          <a:bodyPr/>
          <a:lstStyle>
            <a:lvl1pPr>
              <a:defRPr/>
            </a:lvl1pPr>
          </a:lstStyle>
          <a:p>
            <a:pPr>
              <a:defRPr/>
            </a:pPr>
            <a:fld id="{FC658033-F749-4F7F-B5DF-A48B13014FB0}" type="slidenum">
              <a:rPr lang="de-DE"/>
              <a:pPr>
                <a:defRPr/>
              </a:pPr>
              <a:t>‹Nr.›</a:t>
            </a:fld>
            <a:endParaRPr lang="de-DE"/>
          </a:p>
        </p:txBody>
      </p:sp>
    </p:spTree>
    <p:extLst>
      <p:ext uri="{BB962C8B-B14F-4D97-AF65-F5344CB8AC3E}">
        <p14:creationId xmlns:p14="http://schemas.microsoft.com/office/powerpoint/2010/main" val="33440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a:extLst>
              <a:ext uri="{FF2B5EF4-FFF2-40B4-BE49-F238E27FC236}">
                <a16:creationId xmlns:a16="http://schemas.microsoft.com/office/drawing/2014/main" id="{FA7A1702-1F0F-42B1-99E4-6B8C9D6F8B6F}"/>
              </a:ext>
            </a:extLst>
          </p:cNvPr>
          <p:cNvSpPr>
            <a:spLocks noGrp="1"/>
          </p:cNvSpPr>
          <p:nvPr>
            <p:ph type="dt" sz="half" idx="10"/>
          </p:nvPr>
        </p:nvSpPr>
        <p:spPr/>
        <p:txBody>
          <a:bodyPr/>
          <a:lstStyle>
            <a:lvl1pPr>
              <a:defRPr/>
            </a:lvl1pPr>
          </a:lstStyle>
          <a:p>
            <a:pPr>
              <a:defRPr/>
            </a:pPr>
            <a:fld id="{4FFA66A7-BD82-4FEA-A524-4B311E452316}" type="datetimeFigureOut">
              <a:rPr lang="de-DE"/>
              <a:pPr>
                <a:defRPr/>
              </a:pPr>
              <a:t>27.03.25</a:t>
            </a:fld>
            <a:endParaRPr lang="de-DE"/>
          </a:p>
        </p:txBody>
      </p:sp>
      <p:sp>
        <p:nvSpPr>
          <p:cNvPr id="6" name="Fußzeilenplatzhalter 4">
            <a:extLst>
              <a:ext uri="{FF2B5EF4-FFF2-40B4-BE49-F238E27FC236}">
                <a16:creationId xmlns:a16="http://schemas.microsoft.com/office/drawing/2014/main" id="{7C0B62EC-A4CC-4CC7-8B9E-39D6D4C21B3F}"/>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764E5945-3EE1-4407-B6AD-8320DFC1E359}"/>
              </a:ext>
            </a:extLst>
          </p:cNvPr>
          <p:cNvSpPr>
            <a:spLocks noGrp="1"/>
          </p:cNvSpPr>
          <p:nvPr>
            <p:ph type="sldNum" sz="quarter" idx="12"/>
          </p:nvPr>
        </p:nvSpPr>
        <p:spPr/>
        <p:txBody>
          <a:bodyPr/>
          <a:lstStyle>
            <a:lvl1pPr>
              <a:defRPr/>
            </a:lvl1pPr>
          </a:lstStyle>
          <a:p>
            <a:pPr>
              <a:defRPr/>
            </a:pPr>
            <a:fld id="{29F86E8D-D8FF-4E8E-BC9D-8E59E508D78C}" type="slidenum">
              <a:rPr lang="de-DE"/>
              <a:pPr>
                <a:defRPr/>
              </a:pPr>
              <a:t>‹Nr.›</a:t>
            </a:fld>
            <a:endParaRPr lang="de-DE"/>
          </a:p>
        </p:txBody>
      </p:sp>
    </p:spTree>
    <p:extLst>
      <p:ext uri="{BB962C8B-B14F-4D97-AF65-F5344CB8AC3E}">
        <p14:creationId xmlns:p14="http://schemas.microsoft.com/office/powerpoint/2010/main" val="74429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a:extLst>
              <a:ext uri="{FF2B5EF4-FFF2-40B4-BE49-F238E27FC236}">
                <a16:creationId xmlns:a16="http://schemas.microsoft.com/office/drawing/2014/main" id="{4675AF16-B5CA-4B2A-97DE-3493C18727C9}"/>
              </a:ext>
            </a:extLst>
          </p:cNvPr>
          <p:cNvSpPr>
            <a:spLocks noGrp="1"/>
          </p:cNvSpPr>
          <p:nvPr>
            <p:ph type="dt" sz="half" idx="10"/>
          </p:nvPr>
        </p:nvSpPr>
        <p:spPr/>
        <p:txBody>
          <a:bodyPr/>
          <a:lstStyle>
            <a:lvl1pPr>
              <a:defRPr/>
            </a:lvl1pPr>
          </a:lstStyle>
          <a:p>
            <a:pPr>
              <a:defRPr/>
            </a:pPr>
            <a:fld id="{45577EFD-F370-4360-9F9E-8E2B45E11CDB}" type="datetimeFigureOut">
              <a:rPr lang="de-DE"/>
              <a:pPr>
                <a:defRPr/>
              </a:pPr>
              <a:t>27.03.25</a:t>
            </a:fld>
            <a:endParaRPr lang="de-DE"/>
          </a:p>
        </p:txBody>
      </p:sp>
      <p:sp>
        <p:nvSpPr>
          <p:cNvPr id="6" name="Fußzeilenplatzhalter 4">
            <a:extLst>
              <a:ext uri="{FF2B5EF4-FFF2-40B4-BE49-F238E27FC236}">
                <a16:creationId xmlns:a16="http://schemas.microsoft.com/office/drawing/2014/main" id="{784A4EB0-8935-423B-A07E-3B09AD5FFF99}"/>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930B58B5-5E7E-4B22-AF12-D1D55E5B41B7}"/>
              </a:ext>
            </a:extLst>
          </p:cNvPr>
          <p:cNvSpPr>
            <a:spLocks noGrp="1"/>
          </p:cNvSpPr>
          <p:nvPr>
            <p:ph type="sldNum" sz="quarter" idx="12"/>
          </p:nvPr>
        </p:nvSpPr>
        <p:spPr/>
        <p:txBody>
          <a:bodyPr/>
          <a:lstStyle>
            <a:lvl1pPr>
              <a:defRPr/>
            </a:lvl1pPr>
          </a:lstStyle>
          <a:p>
            <a:pPr>
              <a:defRPr/>
            </a:pPr>
            <a:fld id="{4290A9F4-296D-4F43-AACB-D8633B83345E}" type="slidenum">
              <a:rPr lang="de-DE"/>
              <a:pPr>
                <a:defRPr/>
              </a:pPr>
              <a:t>‹Nr.›</a:t>
            </a:fld>
            <a:endParaRPr lang="de-DE"/>
          </a:p>
        </p:txBody>
      </p:sp>
    </p:spTree>
    <p:extLst>
      <p:ext uri="{BB962C8B-B14F-4D97-AF65-F5344CB8AC3E}">
        <p14:creationId xmlns:p14="http://schemas.microsoft.com/office/powerpoint/2010/main" val="103578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D9A33A1F-11F4-49CB-8AAB-A3F0EB9256D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1027" name="Textplatzhalter 2">
            <a:extLst>
              <a:ext uri="{FF2B5EF4-FFF2-40B4-BE49-F238E27FC236}">
                <a16:creationId xmlns:a16="http://schemas.microsoft.com/office/drawing/2014/main" id="{24E2D43B-E8E6-4EBD-B5C8-126C22AE860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A092C85C-3459-4A68-BDC1-06460002E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2D94677-8CF7-46E5-AB3E-5BD064566F1C}" type="datetimeFigureOut">
              <a:rPr lang="de-DE"/>
              <a:pPr>
                <a:defRPr/>
              </a:pPr>
              <a:t>27.03.25</a:t>
            </a:fld>
            <a:endParaRPr lang="de-DE"/>
          </a:p>
        </p:txBody>
      </p:sp>
      <p:sp>
        <p:nvSpPr>
          <p:cNvPr id="5" name="Fußzeilenplatzhalter 4">
            <a:extLst>
              <a:ext uri="{FF2B5EF4-FFF2-40B4-BE49-F238E27FC236}">
                <a16:creationId xmlns:a16="http://schemas.microsoft.com/office/drawing/2014/main" id="{96CEEE95-BE4B-44D9-88D3-F00209A4A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de-DE"/>
          </a:p>
        </p:txBody>
      </p:sp>
      <p:sp>
        <p:nvSpPr>
          <p:cNvPr id="6" name="Foliennummernplatzhalter 5">
            <a:extLst>
              <a:ext uri="{FF2B5EF4-FFF2-40B4-BE49-F238E27FC236}">
                <a16:creationId xmlns:a16="http://schemas.microsoft.com/office/drawing/2014/main" id="{75676DC1-FC73-4D19-BD7A-BA84F5206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D224E34-3A5D-4358-B04B-436202A9CA5D}"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ECF3FA"/>
            </a:gs>
          </a:gsLst>
          <a:lin ang="5400000" scaled="1"/>
        </a:gra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EC94702-1B91-4167-94D1-FED249D2EF0D}"/>
              </a:ext>
            </a:extLst>
          </p:cNvPr>
          <p:cNvSpPr txBox="1"/>
          <p:nvPr/>
        </p:nvSpPr>
        <p:spPr>
          <a:xfrm>
            <a:off x="4948238" y="962025"/>
            <a:ext cx="7192962" cy="2124075"/>
          </a:xfrm>
          <a:prstGeom prst="rect">
            <a:avLst/>
          </a:prstGeom>
          <a:noFill/>
        </p:spPr>
        <p:txBody>
          <a:bodyPr>
            <a:spAutoFit/>
          </a:bodyPr>
          <a:lstStyle/>
          <a:p>
            <a:pPr algn="ctr" eaLnBrk="1" fontAlgn="auto" hangingPunct="1">
              <a:spcBef>
                <a:spcPts val="0"/>
              </a:spcBef>
              <a:spcAft>
                <a:spcPts val="0"/>
              </a:spcAft>
              <a:defRPr/>
            </a:pPr>
            <a:r>
              <a:rPr lang="de-DE" sz="4400" dirty="0">
                <a:solidFill>
                  <a:schemeClr val="accent1">
                    <a:lumMod val="75000"/>
                  </a:schemeClr>
                </a:solidFill>
                <a:latin typeface="+mn-lt"/>
              </a:rPr>
              <a:t>Zukunft gestalten</a:t>
            </a:r>
          </a:p>
          <a:p>
            <a:pPr algn="ctr" eaLnBrk="1" fontAlgn="auto" hangingPunct="1">
              <a:spcBef>
                <a:spcPts val="0"/>
              </a:spcBef>
              <a:spcAft>
                <a:spcPts val="0"/>
              </a:spcAft>
              <a:defRPr/>
            </a:pPr>
            <a:r>
              <a:rPr lang="de-DE" sz="4400" dirty="0">
                <a:solidFill>
                  <a:schemeClr val="accent1">
                    <a:lumMod val="75000"/>
                  </a:schemeClr>
                </a:solidFill>
                <a:latin typeface="+mn-lt"/>
              </a:rPr>
              <a:t>am </a:t>
            </a:r>
          </a:p>
          <a:p>
            <a:pPr algn="ctr" eaLnBrk="1" fontAlgn="auto" hangingPunct="1">
              <a:spcBef>
                <a:spcPts val="0"/>
              </a:spcBef>
              <a:spcAft>
                <a:spcPts val="0"/>
              </a:spcAft>
              <a:defRPr/>
            </a:pPr>
            <a:r>
              <a:rPr lang="de-DE" sz="4400" dirty="0">
                <a:solidFill>
                  <a:schemeClr val="accent1">
                    <a:lumMod val="75000"/>
                  </a:schemeClr>
                </a:solidFill>
                <a:latin typeface="+mn-lt"/>
              </a:rPr>
              <a:t>Seminar Heilbronn</a:t>
            </a:r>
          </a:p>
        </p:txBody>
      </p:sp>
      <p:pic>
        <p:nvPicPr>
          <p:cNvPr id="4099" name="Grafik 5" descr="Ein Bild, das Text, Schrift, Grafiken, Grafikdesign enthält.&#10;&#10;Automatisch generierte Beschreibung">
            <a:extLst>
              <a:ext uri="{FF2B5EF4-FFF2-40B4-BE49-F238E27FC236}">
                <a16:creationId xmlns:a16="http://schemas.microsoft.com/office/drawing/2014/main" id="{03425F7B-7C19-4D0E-8480-3B7EB387CCC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32568" y="6196694"/>
            <a:ext cx="146853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a:extLst>
              <a:ext uri="{FF2B5EF4-FFF2-40B4-BE49-F238E27FC236}">
                <a16:creationId xmlns:a16="http://schemas.microsoft.com/office/drawing/2014/main" id="{CCCA6682-2471-4F01-82A7-DBEF5596A25B}"/>
              </a:ext>
            </a:extLst>
          </p:cNvPr>
          <p:cNvPicPr>
            <a:picLocks noChangeAspect="1"/>
          </p:cNvPicPr>
          <p:nvPr/>
        </p:nvPicPr>
        <p:blipFill>
          <a:blip r:embed="rId3"/>
          <a:stretch>
            <a:fillRect/>
          </a:stretch>
        </p:blipFill>
        <p:spPr>
          <a:xfrm>
            <a:off x="7278688" y="3435350"/>
            <a:ext cx="2765425" cy="2630488"/>
          </a:xfrm>
          <a:prstGeom prst="rect">
            <a:avLst/>
          </a:prstGeom>
          <a:ln>
            <a:noFill/>
          </a:ln>
          <a:effectLst>
            <a:outerShdw blurRad="292100" dist="139700" dir="2700000" algn="tl" rotWithShape="0">
              <a:srgbClr val="333333">
                <a:alpha val="65000"/>
              </a:srgbClr>
            </a:outerShdw>
          </a:effectLst>
        </p:spPr>
      </p:pic>
      <p:pic>
        <p:nvPicPr>
          <p:cNvPr id="9" name="Grafik 8">
            <a:extLst>
              <a:ext uri="{FF2B5EF4-FFF2-40B4-BE49-F238E27FC236}">
                <a16:creationId xmlns:a16="http://schemas.microsoft.com/office/drawing/2014/main" id="{9B48D917-1294-43E9-81B0-3DCA9FD5D3B1}"/>
              </a:ext>
            </a:extLst>
          </p:cNvPr>
          <p:cNvPicPr>
            <a:picLocks noChangeAspect="1"/>
          </p:cNvPicPr>
          <p:nvPr/>
        </p:nvPicPr>
        <p:blipFill>
          <a:blip r:embed="rId4"/>
          <a:stretch>
            <a:fillRect/>
          </a:stretch>
        </p:blipFill>
        <p:spPr>
          <a:xfrm>
            <a:off x="522231" y="974690"/>
            <a:ext cx="4913342" cy="492143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pic>
        <p:nvPicPr>
          <p:cNvPr id="5122" name="Grafik 3">
            <a:extLst>
              <a:ext uri="{FF2B5EF4-FFF2-40B4-BE49-F238E27FC236}">
                <a16:creationId xmlns:a16="http://schemas.microsoft.com/office/drawing/2014/main" id="{98F410AA-942A-4584-91E9-4AD636F2A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260350"/>
            <a:ext cx="6902450" cy="656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Grafik 7" descr="Ein Bild, das Text, Schrift, Grafiken, Grafikdesign enthält.&#10;&#10;Automatisch generierte Beschreibung">
            <a:extLst>
              <a:ext uri="{FF2B5EF4-FFF2-40B4-BE49-F238E27FC236}">
                <a16:creationId xmlns:a16="http://schemas.microsoft.com/office/drawing/2014/main" id="{3B4E12B9-BADB-4BCC-A379-BC46B9DE38D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8575" y="6391275"/>
            <a:ext cx="11160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BCD"/>
        </a:solidFill>
        <a:effectLst/>
      </p:bgPr>
    </p:bg>
    <p:spTree>
      <p:nvGrpSpPr>
        <p:cNvPr id="1" name=""/>
        <p:cNvGrpSpPr/>
        <p:nvPr/>
      </p:nvGrpSpPr>
      <p:grpSpPr>
        <a:xfrm>
          <a:off x="0" y="0"/>
          <a:ext cx="0" cy="0"/>
          <a:chOff x="0" y="0"/>
          <a:chExt cx="0" cy="0"/>
        </a:xfrm>
      </p:grpSpPr>
      <p:sp>
        <p:nvSpPr>
          <p:cNvPr id="24" name="Textfeld 23">
            <a:extLst>
              <a:ext uri="{FF2B5EF4-FFF2-40B4-BE49-F238E27FC236}">
                <a16:creationId xmlns:a16="http://schemas.microsoft.com/office/drawing/2014/main" id="{81EA8DF9-56FE-40B3-8A20-6F933551A2FA}"/>
              </a:ext>
            </a:extLst>
          </p:cNvPr>
          <p:cNvSpPr txBox="1"/>
          <p:nvPr/>
        </p:nvSpPr>
        <p:spPr>
          <a:xfrm>
            <a:off x="454025" y="1487488"/>
            <a:ext cx="6584950" cy="4678204"/>
          </a:xfrm>
          <a:prstGeom prst="rect">
            <a:avLst/>
          </a:prstGeom>
          <a:solidFill>
            <a:schemeClr val="bg1"/>
          </a:solidFill>
          <a:ln w="12700">
            <a:solidFill>
              <a:srgbClr val="FFCE85"/>
            </a:solidFill>
          </a:ln>
          <a:effectLst>
            <a:outerShdw blurRad="50800" dist="38100" dir="5400000" algn="t" rotWithShape="0">
              <a:prstClr val="black">
                <a:alpha val="40000"/>
              </a:prstClr>
            </a:outerShdw>
          </a:effectLst>
        </p:spPr>
        <p:txBody>
          <a:bodyPr>
            <a:spAutoFit/>
          </a:bodyPr>
          <a:lstStyle/>
          <a:p>
            <a:pPr eaLnBrk="1" fontAlgn="auto" hangingPunct="1">
              <a:spcBef>
                <a:spcPts val="600"/>
              </a:spcBef>
              <a:spcAft>
                <a:spcPts val="0"/>
              </a:spcAft>
              <a:defRPr/>
            </a:pPr>
            <a:r>
              <a:rPr lang="de-DE" dirty="0">
                <a:latin typeface="+mn-lt"/>
                <a:ea typeface="Noto Sans CJK SC Regular"/>
                <a:cs typeface="Noto Sans Devanagari"/>
              </a:rPr>
              <a:t>Demokratiebildung hat das Ziel, Menschen in die Lage zu versetzen, sich in der komplexen modernen Gesellschaft zurechtzufinden und Urteilskompetenz in Bezug auf politische, gesellschaftliche, historische sowie ökonomische Fragestellungen zu erlangen. </a:t>
            </a:r>
          </a:p>
          <a:p>
            <a:pPr eaLnBrk="1" fontAlgn="auto" hangingPunct="1">
              <a:spcBef>
                <a:spcPts val="600"/>
              </a:spcBef>
              <a:spcAft>
                <a:spcPts val="0"/>
              </a:spcAft>
              <a:defRPr/>
            </a:pPr>
            <a:r>
              <a:rPr lang="de-DE" dirty="0">
                <a:latin typeface="+mn-lt"/>
                <a:ea typeface="Noto Sans CJK SC Regular"/>
                <a:cs typeface="Noto Sans Devanagari"/>
              </a:rPr>
              <a:t>Schule als Sozialisationsinstanz spielt dabei eine besondere Rolle. Im Sinne gesellschaftlicher Handlungsfähigkeit sollen Kinder und Jugendliche ermutigt werden, sich aktiv für Freiheit, Demokratie, Achtung der Menschenwürde und Menschenrechte, Gerechtigkeit, wirtschaftliche Sicherheit und Frieden einzusetzen. Demokratiebildung zielt auf gesellschaftliche Teilhabe, Übernahme von Verantwortung sowie Engagement in Staat und Gesellschaft.</a:t>
            </a:r>
            <a:r>
              <a:rPr lang="de-DE" dirty="0">
                <a:solidFill>
                  <a:srgbClr val="000000"/>
                </a:solidFill>
                <a:latin typeface="+mn-lt"/>
                <a:ea typeface="Noto Sans CJK SC Regular"/>
                <a:cs typeface="Noto Sans Devanagari"/>
              </a:rPr>
              <a:t> Lehrkräfte sind dabei Vorbilder und vermitteln </a:t>
            </a:r>
            <a:r>
              <a:rPr lang="de-DE" dirty="0" err="1">
                <a:solidFill>
                  <a:srgbClr val="000000"/>
                </a:solidFill>
                <a:latin typeface="+mn-lt"/>
                <a:ea typeface="Noto Sans CJK SC Regular"/>
                <a:cs typeface="Noto Sans Devanagari"/>
              </a:rPr>
              <a:t>Schüler:innen</a:t>
            </a:r>
            <a:r>
              <a:rPr lang="de-DE" dirty="0">
                <a:solidFill>
                  <a:srgbClr val="000000"/>
                </a:solidFill>
                <a:latin typeface="+mn-lt"/>
                <a:ea typeface="Noto Sans CJK SC Regular"/>
                <a:cs typeface="Noto Sans Devanagari"/>
              </a:rPr>
              <a:t> </a:t>
            </a:r>
            <a:r>
              <a:rPr lang="de-DE" dirty="0">
                <a:latin typeface="+mn-lt"/>
                <a:ea typeface="Noto Sans CJK SC Regular"/>
                <a:cs typeface="Noto Sans Devanagari"/>
              </a:rPr>
              <a:t>ein </a:t>
            </a:r>
            <a:r>
              <a:rPr lang="de-DE" dirty="0" err="1">
                <a:latin typeface="+mn-lt"/>
                <a:ea typeface="Noto Sans CJK SC Regular"/>
                <a:cs typeface="Noto Sans Devanagari"/>
              </a:rPr>
              <a:t>verlässliches</a:t>
            </a:r>
            <a:r>
              <a:rPr lang="de-DE" dirty="0">
                <a:latin typeface="+mn-lt"/>
                <a:ea typeface="Noto Sans CJK SC Regular"/>
                <a:cs typeface="Noto Sans Devanagari"/>
              </a:rPr>
              <a:t> Wertesystem, das ihnen als Orientierung dient. </a:t>
            </a:r>
          </a:p>
          <a:p>
            <a:pPr eaLnBrk="1" fontAlgn="auto" hangingPunct="1">
              <a:spcBef>
                <a:spcPts val="600"/>
              </a:spcBef>
              <a:spcAft>
                <a:spcPts val="0"/>
              </a:spcAft>
              <a:defRPr/>
            </a:pPr>
            <a:r>
              <a:rPr lang="de-DE" dirty="0">
                <a:latin typeface="+mn-lt"/>
                <a:ea typeface="Noto Sans CJK SC Regular"/>
                <a:cs typeface="Noto Sans Devanagari"/>
              </a:rPr>
              <a:t>Dementsprechend gilt auch in der Lehrkräfteausbildung das Ziel, die in unserem Grundgesetz verankerten Werte zu vermitteln sowie Erprobungsfelder für demokratisches Handeln zu ermöglichen.</a:t>
            </a:r>
          </a:p>
        </p:txBody>
      </p:sp>
      <p:grpSp>
        <p:nvGrpSpPr>
          <p:cNvPr id="20" name="Gruppieren 19">
            <a:extLst>
              <a:ext uri="{FF2B5EF4-FFF2-40B4-BE49-F238E27FC236}">
                <a16:creationId xmlns:a16="http://schemas.microsoft.com/office/drawing/2014/main" id="{8F06825A-5C7E-4439-BBD1-26E46A40F2E0}"/>
              </a:ext>
            </a:extLst>
          </p:cNvPr>
          <p:cNvGrpSpPr/>
          <p:nvPr/>
        </p:nvGrpSpPr>
        <p:grpSpPr>
          <a:xfrm>
            <a:off x="7603526" y="2369225"/>
            <a:ext cx="4134686" cy="2868907"/>
            <a:chOff x="6742117" y="5005795"/>
            <a:chExt cx="2824677" cy="1475728"/>
          </a:xfrm>
          <a:solidFill>
            <a:srgbClr val="FFCE85"/>
          </a:solidFill>
        </p:grpSpPr>
        <p:grpSp>
          <p:nvGrpSpPr>
            <p:cNvPr id="26" name="Gruppieren 25">
              <a:extLst>
                <a:ext uri="{FF2B5EF4-FFF2-40B4-BE49-F238E27FC236}">
                  <a16:creationId xmlns:a16="http://schemas.microsoft.com/office/drawing/2014/main" id="{F14B8561-966A-4F6E-BC87-3DC8A716AD14}"/>
                </a:ext>
              </a:extLst>
            </p:cNvPr>
            <p:cNvGrpSpPr/>
            <p:nvPr/>
          </p:nvGrpSpPr>
          <p:grpSpPr>
            <a:xfrm>
              <a:off x="6742117" y="5005795"/>
              <a:ext cx="2824677" cy="1475728"/>
              <a:chOff x="6160664" y="170930"/>
              <a:chExt cx="2824677" cy="1475728"/>
            </a:xfrm>
            <a:grpFill/>
          </p:grpSpPr>
          <p:grpSp>
            <p:nvGrpSpPr>
              <p:cNvPr id="29" name="Gruppieren 28">
                <a:extLst>
                  <a:ext uri="{FF2B5EF4-FFF2-40B4-BE49-F238E27FC236}">
                    <a16:creationId xmlns:a16="http://schemas.microsoft.com/office/drawing/2014/main" id="{4EFB20D9-F39D-4EE6-8966-38475B3B0AE7}"/>
                  </a:ext>
                </a:extLst>
              </p:cNvPr>
              <p:cNvGrpSpPr/>
              <p:nvPr/>
            </p:nvGrpSpPr>
            <p:grpSpPr>
              <a:xfrm>
                <a:off x="6160664" y="170930"/>
                <a:ext cx="2824677" cy="1475728"/>
                <a:chOff x="6160664" y="170930"/>
                <a:chExt cx="2824677" cy="1475728"/>
              </a:xfrm>
              <a:grpFill/>
            </p:grpSpPr>
            <p:sp>
              <p:nvSpPr>
                <p:cNvPr id="32" name="Rechteck: abgerundete Ecken 31">
                  <a:extLst>
                    <a:ext uri="{FF2B5EF4-FFF2-40B4-BE49-F238E27FC236}">
                      <a16:creationId xmlns:a16="http://schemas.microsoft.com/office/drawing/2014/main" id="{4B8F4843-891B-4451-8D53-45E4404DAC67}"/>
                    </a:ext>
                  </a:extLst>
                </p:cNvPr>
                <p:cNvSpPr/>
                <p:nvPr/>
              </p:nvSpPr>
              <p:spPr>
                <a:xfrm>
                  <a:off x="6160665" y="170930"/>
                  <a:ext cx="1324471" cy="594439"/>
                </a:xfrm>
                <a:prstGeom prst="roundRect">
                  <a:avLst/>
                </a:prstGeom>
                <a:grpFill/>
                <a:ln>
                  <a:solidFill>
                    <a:srgbClr val="FFBD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600" b="1" dirty="0">
                      <a:solidFill>
                        <a:schemeClr val="accent2">
                          <a:lumMod val="75000"/>
                        </a:schemeClr>
                      </a:solidFill>
                    </a:rPr>
                    <a:t>Kompetenzen </a:t>
                  </a:r>
                </a:p>
                <a:p>
                  <a:pPr algn="ctr" eaLnBrk="1" fontAlgn="auto" hangingPunct="1">
                    <a:spcBef>
                      <a:spcPts val="0"/>
                    </a:spcBef>
                    <a:spcAft>
                      <a:spcPts val="0"/>
                    </a:spcAft>
                    <a:defRPr/>
                  </a:pPr>
                  <a:r>
                    <a:rPr lang="de-DE" sz="1600" b="1" dirty="0">
                      <a:solidFill>
                        <a:schemeClr val="accent2">
                          <a:lumMod val="75000"/>
                        </a:schemeClr>
                      </a:solidFill>
                    </a:rPr>
                    <a:t>der </a:t>
                  </a:r>
                </a:p>
                <a:p>
                  <a:pPr algn="ctr" eaLnBrk="1" fontAlgn="auto" hangingPunct="1">
                    <a:spcBef>
                      <a:spcPts val="0"/>
                    </a:spcBef>
                    <a:spcAft>
                      <a:spcPts val="0"/>
                    </a:spcAft>
                    <a:defRPr/>
                  </a:pPr>
                  <a:r>
                    <a:rPr lang="de-DE" sz="1600" b="1" dirty="0" err="1">
                      <a:solidFill>
                        <a:schemeClr val="accent2">
                          <a:lumMod val="75000"/>
                        </a:schemeClr>
                      </a:solidFill>
                    </a:rPr>
                    <a:t>Referendar:innen</a:t>
                  </a:r>
                  <a:endParaRPr lang="de-DE" sz="1600" b="1" dirty="0">
                    <a:solidFill>
                      <a:schemeClr val="accent2">
                        <a:lumMod val="75000"/>
                      </a:schemeClr>
                    </a:solidFill>
                  </a:endParaRPr>
                </a:p>
              </p:txBody>
            </p:sp>
            <p:sp>
              <p:nvSpPr>
                <p:cNvPr id="33" name="Rechteck: abgerundete Ecken 32">
                  <a:extLst>
                    <a:ext uri="{FF2B5EF4-FFF2-40B4-BE49-F238E27FC236}">
                      <a16:creationId xmlns:a16="http://schemas.microsoft.com/office/drawing/2014/main" id="{A771D2DD-745B-4B6F-B56E-D19EF83F9ABF}"/>
                    </a:ext>
                  </a:extLst>
                </p:cNvPr>
                <p:cNvSpPr/>
                <p:nvPr/>
              </p:nvSpPr>
              <p:spPr>
                <a:xfrm>
                  <a:off x="7660870" y="1052219"/>
                  <a:ext cx="1324471" cy="594439"/>
                </a:xfrm>
                <a:prstGeom prst="roundRect">
                  <a:avLst/>
                </a:prstGeom>
                <a:grpFill/>
                <a:ln>
                  <a:solidFill>
                    <a:srgbClr val="FFBD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600" b="1" dirty="0">
                      <a:solidFill>
                        <a:schemeClr val="accent2">
                          <a:lumMod val="75000"/>
                        </a:schemeClr>
                      </a:solidFill>
                    </a:rPr>
                    <a:t>Organisations-</a:t>
                  </a:r>
                </a:p>
                <a:p>
                  <a:pPr algn="ctr" eaLnBrk="1" fontAlgn="auto" hangingPunct="1">
                    <a:spcBef>
                      <a:spcPts val="0"/>
                    </a:spcBef>
                    <a:spcAft>
                      <a:spcPts val="0"/>
                    </a:spcAft>
                    <a:defRPr/>
                  </a:pPr>
                  <a:r>
                    <a:rPr lang="de-DE" sz="1600" b="1" dirty="0" err="1">
                      <a:solidFill>
                        <a:schemeClr val="accent2">
                          <a:lumMod val="75000"/>
                        </a:schemeClr>
                      </a:solidFill>
                    </a:rPr>
                    <a:t>prozesse</a:t>
                  </a:r>
                  <a:r>
                    <a:rPr lang="de-DE" sz="1600" b="1" dirty="0">
                      <a:solidFill>
                        <a:schemeClr val="accent2">
                          <a:lumMod val="75000"/>
                        </a:schemeClr>
                      </a:solidFill>
                    </a:rPr>
                    <a:t> </a:t>
                  </a:r>
                </a:p>
                <a:p>
                  <a:pPr algn="ctr" eaLnBrk="1" fontAlgn="auto" hangingPunct="1">
                    <a:spcBef>
                      <a:spcPts val="0"/>
                    </a:spcBef>
                    <a:spcAft>
                      <a:spcPts val="0"/>
                    </a:spcAft>
                    <a:defRPr/>
                  </a:pPr>
                  <a:r>
                    <a:rPr lang="de-DE" sz="1600" b="1" dirty="0">
                      <a:solidFill>
                        <a:schemeClr val="accent2">
                          <a:lumMod val="75000"/>
                        </a:schemeClr>
                      </a:solidFill>
                    </a:rPr>
                    <a:t>im Seminar</a:t>
                  </a:r>
                </a:p>
              </p:txBody>
            </p:sp>
            <p:sp>
              <p:nvSpPr>
                <p:cNvPr id="34" name="Rechteck: abgerundete Ecken 33">
                  <a:extLst>
                    <a:ext uri="{FF2B5EF4-FFF2-40B4-BE49-F238E27FC236}">
                      <a16:creationId xmlns:a16="http://schemas.microsoft.com/office/drawing/2014/main" id="{E33478D6-67A8-478F-8083-0277D5308106}"/>
                    </a:ext>
                  </a:extLst>
                </p:cNvPr>
                <p:cNvSpPr/>
                <p:nvPr/>
              </p:nvSpPr>
              <p:spPr>
                <a:xfrm>
                  <a:off x="7652355" y="170931"/>
                  <a:ext cx="1324471" cy="594439"/>
                </a:xfrm>
                <a:prstGeom prst="roundRect">
                  <a:avLst/>
                </a:prstGeom>
                <a:grpFill/>
                <a:ln>
                  <a:solidFill>
                    <a:srgbClr val="FFBD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600" b="1" dirty="0">
                      <a:solidFill>
                        <a:schemeClr val="accent2">
                          <a:lumMod val="75000"/>
                        </a:schemeClr>
                      </a:solidFill>
                    </a:rPr>
                    <a:t>Professionalität des </a:t>
                  </a:r>
                </a:p>
                <a:p>
                  <a:pPr algn="ctr" eaLnBrk="1" fontAlgn="auto" hangingPunct="1">
                    <a:spcBef>
                      <a:spcPts val="0"/>
                    </a:spcBef>
                    <a:spcAft>
                      <a:spcPts val="0"/>
                    </a:spcAft>
                    <a:defRPr/>
                  </a:pPr>
                  <a:r>
                    <a:rPr lang="de-DE" sz="1600" b="1" dirty="0">
                      <a:solidFill>
                        <a:schemeClr val="accent2">
                          <a:lumMod val="75000"/>
                        </a:schemeClr>
                      </a:solidFill>
                    </a:rPr>
                    <a:t>Lehrpersonals</a:t>
                  </a:r>
                </a:p>
              </p:txBody>
            </p:sp>
            <p:sp>
              <p:nvSpPr>
                <p:cNvPr id="35" name="Rechteck: abgerundete Ecken 34">
                  <a:extLst>
                    <a:ext uri="{FF2B5EF4-FFF2-40B4-BE49-F238E27FC236}">
                      <a16:creationId xmlns:a16="http://schemas.microsoft.com/office/drawing/2014/main" id="{FFD5D55E-6000-4DE0-898E-52FF67A17E14}"/>
                    </a:ext>
                  </a:extLst>
                </p:cNvPr>
                <p:cNvSpPr/>
                <p:nvPr/>
              </p:nvSpPr>
              <p:spPr>
                <a:xfrm>
                  <a:off x="6160664" y="1052219"/>
                  <a:ext cx="1324471" cy="594439"/>
                </a:xfrm>
                <a:prstGeom prst="roundRect">
                  <a:avLst/>
                </a:prstGeom>
                <a:grpFill/>
                <a:ln>
                  <a:solidFill>
                    <a:srgbClr val="FFBD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600" b="1" dirty="0">
                      <a:solidFill>
                        <a:schemeClr val="accent2">
                          <a:lumMod val="75000"/>
                        </a:schemeClr>
                      </a:solidFill>
                    </a:rPr>
                    <a:t>Lernumgebung </a:t>
                  </a:r>
                </a:p>
                <a:p>
                  <a:pPr algn="ctr" eaLnBrk="1" fontAlgn="auto" hangingPunct="1">
                    <a:spcBef>
                      <a:spcPts val="0"/>
                    </a:spcBef>
                    <a:spcAft>
                      <a:spcPts val="0"/>
                    </a:spcAft>
                    <a:defRPr/>
                  </a:pPr>
                  <a:r>
                    <a:rPr lang="de-DE" sz="1600" b="1" dirty="0">
                      <a:solidFill>
                        <a:schemeClr val="accent2">
                          <a:lumMod val="75000"/>
                        </a:schemeClr>
                      </a:solidFill>
                    </a:rPr>
                    <a:t>am </a:t>
                  </a:r>
                </a:p>
                <a:p>
                  <a:pPr algn="ctr" eaLnBrk="1" fontAlgn="auto" hangingPunct="1">
                    <a:spcBef>
                      <a:spcPts val="0"/>
                    </a:spcBef>
                    <a:spcAft>
                      <a:spcPts val="0"/>
                    </a:spcAft>
                    <a:defRPr/>
                  </a:pPr>
                  <a:r>
                    <a:rPr lang="de-DE" sz="1600" b="1" dirty="0">
                      <a:solidFill>
                        <a:schemeClr val="accent2">
                          <a:lumMod val="75000"/>
                        </a:schemeClr>
                      </a:solidFill>
                    </a:rPr>
                    <a:t>Seminar</a:t>
                  </a:r>
                </a:p>
              </p:txBody>
            </p:sp>
          </p:grpSp>
          <p:cxnSp>
            <p:nvCxnSpPr>
              <p:cNvPr id="30" name="Gerader Verbinder 29">
                <a:extLst>
                  <a:ext uri="{FF2B5EF4-FFF2-40B4-BE49-F238E27FC236}">
                    <a16:creationId xmlns:a16="http://schemas.microsoft.com/office/drawing/2014/main" id="{0E32E92C-4DD3-4850-8C13-064483D6C71D}"/>
                  </a:ext>
                </a:extLst>
              </p:cNvPr>
              <p:cNvCxnSpPr>
                <a:cxnSpLocks/>
              </p:cNvCxnSpPr>
              <p:nvPr/>
            </p:nvCxnSpPr>
            <p:spPr>
              <a:xfrm>
                <a:off x="7497444" y="466686"/>
                <a:ext cx="151505" cy="0"/>
              </a:xfrm>
              <a:prstGeom prst="line">
                <a:avLst/>
              </a:prstGeom>
              <a:grpFill/>
              <a:ln w="19050">
                <a:solidFill>
                  <a:srgbClr val="FFBD59"/>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5E581C5E-441D-4F41-8AF9-9079F3F1A7A5}"/>
                  </a:ext>
                </a:extLst>
              </p:cNvPr>
              <p:cNvCxnSpPr>
                <a:cxnSpLocks/>
              </p:cNvCxnSpPr>
              <p:nvPr/>
            </p:nvCxnSpPr>
            <p:spPr>
              <a:xfrm>
                <a:off x="7509365" y="1330286"/>
                <a:ext cx="151505" cy="0"/>
              </a:xfrm>
              <a:prstGeom prst="line">
                <a:avLst/>
              </a:prstGeom>
              <a:grpFill/>
              <a:ln w="19050">
                <a:solidFill>
                  <a:srgbClr val="FFBD59"/>
                </a:solidFill>
              </a:ln>
            </p:spPr>
            <p:style>
              <a:lnRef idx="1">
                <a:schemeClr val="accent1"/>
              </a:lnRef>
              <a:fillRef idx="0">
                <a:schemeClr val="accent1"/>
              </a:fillRef>
              <a:effectRef idx="0">
                <a:schemeClr val="accent1"/>
              </a:effectRef>
              <a:fontRef idx="minor">
                <a:schemeClr val="tx1"/>
              </a:fontRef>
            </p:style>
          </p:cxnSp>
        </p:grpSp>
        <p:cxnSp>
          <p:nvCxnSpPr>
            <p:cNvPr id="27" name="Gerader Verbinder 26">
              <a:extLst>
                <a:ext uri="{FF2B5EF4-FFF2-40B4-BE49-F238E27FC236}">
                  <a16:creationId xmlns:a16="http://schemas.microsoft.com/office/drawing/2014/main" id="{3CFC1DB9-9674-4E5C-9669-C1F8594CC3BA}"/>
                </a:ext>
              </a:extLst>
            </p:cNvPr>
            <p:cNvCxnSpPr>
              <a:cxnSpLocks/>
            </p:cNvCxnSpPr>
            <p:nvPr/>
          </p:nvCxnSpPr>
          <p:spPr>
            <a:xfrm>
              <a:off x="8914024" y="5622975"/>
              <a:ext cx="0" cy="264109"/>
            </a:xfrm>
            <a:prstGeom prst="line">
              <a:avLst/>
            </a:prstGeom>
            <a:grpFill/>
            <a:ln w="19050">
              <a:solidFill>
                <a:srgbClr val="FFBD59"/>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1DB3F4E7-9C47-48C9-9F19-85FF75649AF8}"/>
                </a:ext>
              </a:extLst>
            </p:cNvPr>
            <p:cNvCxnSpPr>
              <a:cxnSpLocks/>
            </p:cNvCxnSpPr>
            <p:nvPr/>
          </p:nvCxnSpPr>
          <p:spPr>
            <a:xfrm>
              <a:off x="7417264" y="5627738"/>
              <a:ext cx="0" cy="264109"/>
            </a:xfrm>
            <a:prstGeom prst="line">
              <a:avLst/>
            </a:prstGeom>
            <a:grpFill/>
            <a:ln w="19050">
              <a:solidFill>
                <a:srgbClr val="FFBD59"/>
              </a:solidFill>
            </a:ln>
          </p:spPr>
          <p:style>
            <a:lnRef idx="1">
              <a:schemeClr val="accent1"/>
            </a:lnRef>
            <a:fillRef idx="0">
              <a:schemeClr val="accent1"/>
            </a:fillRef>
            <a:effectRef idx="0">
              <a:schemeClr val="accent1"/>
            </a:effectRef>
            <a:fontRef idx="minor">
              <a:schemeClr val="tx1"/>
            </a:fontRef>
          </p:style>
        </p:cxnSp>
      </p:grpSp>
      <p:sp>
        <p:nvSpPr>
          <p:cNvPr id="8196" name="Textfeld 41">
            <a:extLst>
              <a:ext uri="{FF2B5EF4-FFF2-40B4-BE49-F238E27FC236}">
                <a16:creationId xmlns:a16="http://schemas.microsoft.com/office/drawing/2014/main" id="{99AFBDA6-5E27-4F5A-89AA-1F385E51A038}"/>
              </a:ext>
            </a:extLst>
          </p:cNvPr>
          <p:cNvSpPr txBox="1">
            <a:spLocks noChangeArrowheads="1"/>
          </p:cNvSpPr>
          <p:nvPr/>
        </p:nvSpPr>
        <p:spPr bwMode="auto">
          <a:xfrm>
            <a:off x="0" y="228600"/>
            <a:ext cx="12192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de-DE" altLang="de-DE" sz="2800">
                <a:solidFill>
                  <a:srgbClr val="E06B57"/>
                </a:solidFill>
                <a:latin typeface="Calibri "/>
                <a:ea typeface="Calibri" panose="020F0502020204030204" pitchFamily="34" charset="0"/>
                <a:cs typeface="Segoe UI" panose="020B0502040204020203" pitchFamily="34" charset="0"/>
              </a:rPr>
              <a:t>Zukunft gestalten</a:t>
            </a:r>
          </a:p>
          <a:p>
            <a:pPr algn="ctr" eaLnBrk="1" hangingPunct="1"/>
            <a:r>
              <a:rPr lang="de-DE" altLang="de-DE" sz="4000" b="1">
                <a:solidFill>
                  <a:srgbClr val="E06B57"/>
                </a:solidFill>
                <a:latin typeface="Calibri "/>
                <a:ea typeface="Calibri" panose="020F0502020204030204" pitchFamily="34" charset="0"/>
                <a:cs typeface="Segoe UI" panose="020B0502040204020203" pitchFamily="34" charset="0"/>
              </a:rPr>
              <a:t>Demokratie leben</a:t>
            </a:r>
          </a:p>
        </p:txBody>
      </p:sp>
      <p:pic>
        <p:nvPicPr>
          <p:cNvPr id="8197" name="Grafik 16">
            <a:extLst>
              <a:ext uri="{FF2B5EF4-FFF2-40B4-BE49-F238E27FC236}">
                <a16:creationId xmlns:a16="http://schemas.microsoft.com/office/drawing/2014/main" id="{1ACB72ED-3C52-4F1F-8007-EB05D0BCF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279400"/>
            <a:ext cx="4270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BCD"/>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026D284-6D86-442F-AD68-A8E37CCA9F66}"/>
              </a:ext>
            </a:extLst>
          </p:cNvPr>
          <p:cNvSpPr txBox="1"/>
          <p:nvPr/>
        </p:nvSpPr>
        <p:spPr>
          <a:xfrm>
            <a:off x="4159250" y="693738"/>
            <a:ext cx="7612063" cy="5638800"/>
          </a:xfrm>
          <a:prstGeom prst="rect">
            <a:avLst/>
          </a:prstGeom>
          <a:solidFill>
            <a:schemeClr val="bg1"/>
          </a:solidFill>
          <a:ln w="12700">
            <a:solidFill>
              <a:srgbClr val="FFCE85"/>
            </a:solidFill>
          </a:ln>
          <a:effectLst>
            <a:outerShdw blurRad="50800" dist="38100" dir="5400000" algn="t" rotWithShape="0">
              <a:prstClr val="black">
                <a:alpha val="40000"/>
              </a:prstClr>
            </a:outerShdw>
          </a:effectLst>
        </p:spPr>
        <p:txBody>
          <a:bodyPr>
            <a:spAutoFit/>
          </a:bodyPr>
          <a:lstStyle/>
          <a:p>
            <a:pPr eaLnBrk="1" fontAlgn="auto" hangingPunct="1">
              <a:spcBef>
                <a:spcPts val="0"/>
              </a:spcBef>
              <a:spcAft>
                <a:spcPts val="0"/>
              </a:spcAft>
              <a:defRPr/>
            </a:pPr>
            <a:endParaRPr lang="de-DE" sz="400" dirty="0">
              <a:solidFill>
                <a:srgbClr val="333333"/>
              </a:solidFill>
              <a:latin typeface="Calibri "/>
              <a:ea typeface="Calibri" panose="020F0502020204030204" pitchFamily="34" charset="0"/>
              <a:cs typeface="Segoe UI"/>
            </a:endParaRPr>
          </a:p>
          <a:p>
            <a:pPr eaLnBrk="1" fontAlgn="auto" hangingPunct="1">
              <a:spcBef>
                <a:spcPts val="600"/>
              </a:spcBef>
              <a:spcAft>
                <a:spcPts val="0"/>
              </a:spcAft>
              <a:defRPr/>
            </a:pPr>
            <a:r>
              <a:rPr lang="de-DE" kern="100" dirty="0">
                <a:solidFill>
                  <a:srgbClr val="000000"/>
                </a:solidFill>
                <a:latin typeface="+mn-lt"/>
                <a:ea typeface="Noto Sans CJK SC Regular"/>
                <a:cs typeface="Noto Sans Devanagari"/>
              </a:rPr>
              <a:t>Die Referendare sollen </a:t>
            </a:r>
            <a:endParaRPr lang="de-DE" sz="600" dirty="0">
              <a:solidFill>
                <a:srgbClr val="333333"/>
              </a:solidFill>
              <a:latin typeface="+mn-lt"/>
              <a:ea typeface="Calibri" panose="020F0502020204030204" pitchFamily="34" charset="0"/>
              <a:cs typeface="Segoe UI"/>
            </a:endParaRPr>
          </a:p>
          <a:p>
            <a:pPr marL="742950" lvl="1" indent="-285750" eaLnBrk="1" fontAlgn="auto" hangingPunct="1">
              <a:spcBef>
                <a:spcPts val="300"/>
              </a:spcBef>
              <a:spcAft>
                <a:spcPts val="0"/>
              </a:spcAft>
              <a:buFont typeface="Arial" panose="020B0604020202020204" pitchFamily="34" charset="0"/>
              <a:buChar char="•"/>
              <a:defRPr/>
            </a:pPr>
            <a:r>
              <a:rPr lang="de-DE" dirty="0">
                <a:latin typeface="+mn-lt"/>
              </a:rPr>
              <a:t>die Verpflichtung des Diensteides umsetzen, das Grundgesetz, die Landesverfassung und die freiheitlich-demokratische Grundordnung zu achten und verteidigen;</a:t>
            </a:r>
          </a:p>
          <a:p>
            <a:pPr marL="742950" lvl="1" indent="-285750" eaLnBrk="1" fontAlgn="auto" hangingPunct="1">
              <a:spcBef>
                <a:spcPts val="600"/>
              </a:spcBef>
              <a:spcAft>
                <a:spcPts val="0"/>
              </a:spcAft>
              <a:buFont typeface="Arial" panose="020B0604020202020204" pitchFamily="34" charset="0"/>
              <a:buChar char="•"/>
              <a:defRPr/>
            </a:pPr>
            <a:r>
              <a:rPr lang="de-DE" dirty="0">
                <a:latin typeface="+mn-lt"/>
              </a:rPr>
              <a:t>Vorbild sein für demokratisches Verhalten und demokratischen Diskurs:</a:t>
            </a:r>
          </a:p>
          <a:p>
            <a:pPr marL="742950" lvl="1" indent="-285750" eaLnBrk="1" fontAlgn="auto" hangingPunct="1">
              <a:spcBef>
                <a:spcPts val="600"/>
              </a:spcBef>
              <a:spcAft>
                <a:spcPts val="0"/>
              </a:spcAft>
              <a:buFont typeface="Arial" panose="020B0604020202020204" pitchFamily="34" charset="0"/>
              <a:buChar char="•"/>
              <a:defRPr/>
            </a:pPr>
            <a:r>
              <a:rPr lang="de-DE" dirty="0">
                <a:latin typeface="+mn-lt"/>
              </a:rPr>
              <a:t>grundlegende Konzepte der Demokratiebildung kennen (z.B. Leitfaden Demokratiebildung, Beutelsbacher Konsens); </a:t>
            </a:r>
          </a:p>
          <a:p>
            <a:pPr marL="742950" lvl="1" indent="-285750" eaLnBrk="1" fontAlgn="auto" hangingPunct="1">
              <a:spcBef>
                <a:spcPts val="600"/>
              </a:spcBef>
              <a:spcAft>
                <a:spcPts val="0"/>
              </a:spcAft>
              <a:buFont typeface="Arial" panose="020B0604020202020204" pitchFamily="34" charset="0"/>
              <a:buChar char="•"/>
              <a:defRPr/>
            </a:pPr>
            <a:r>
              <a:rPr lang="de-DE" dirty="0">
                <a:latin typeface="+mn-lt"/>
              </a:rPr>
              <a:t>Spielräume für autonome Entscheidungen und für die Übernahme von Verantwortung in der Gestaltung von Lernprozessen am Seminar und in der Schule kennen und reflektiert nutzen;</a:t>
            </a:r>
          </a:p>
          <a:p>
            <a:pPr marL="742950" lvl="1" indent="-285750" eaLnBrk="1" fontAlgn="auto" hangingPunct="1">
              <a:spcBef>
                <a:spcPts val="600"/>
              </a:spcBef>
              <a:spcAft>
                <a:spcPts val="0"/>
              </a:spcAft>
              <a:buFont typeface="Arial" panose="020B0604020202020204" pitchFamily="34" charset="0"/>
              <a:buChar char="•"/>
              <a:defRPr/>
            </a:pPr>
            <a:r>
              <a:rPr lang="de-DE" dirty="0" err="1">
                <a:latin typeface="+mn-lt"/>
              </a:rPr>
              <a:t>Schüler:innen</a:t>
            </a:r>
            <a:r>
              <a:rPr lang="de-DE" dirty="0">
                <a:latin typeface="+mn-lt"/>
              </a:rPr>
              <a:t> auf dem Weg zu Mündigkeit und Agency unterstützen (z.B. Übernahme von Verantwortung ermöglichen, Selbstwirksamkeit erfahren lassen);</a:t>
            </a:r>
          </a:p>
          <a:p>
            <a:pPr marL="742950" lvl="1" indent="-285750" eaLnBrk="1" fontAlgn="auto" hangingPunct="1">
              <a:spcBef>
                <a:spcPts val="600"/>
              </a:spcBef>
              <a:spcAft>
                <a:spcPts val="0"/>
              </a:spcAft>
              <a:buFont typeface="Arial" panose="020B0604020202020204" pitchFamily="34" charset="0"/>
              <a:buChar char="•"/>
              <a:defRPr/>
            </a:pPr>
            <a:r>
              <a:rPr lang="de-DE" dirty="0">
                <a:latin typeface="+mn-lt"/>
              </a:rPr>
              <a:t>Verfahren und Methoden der Demokratiebildung im eigenen Unterricht – auch überfachlich – kennen, erproben und reflektieren (z.B. demokratische Diskussionskultur, gemeinsames Gestalten von Lehr- und Lernprozessen, kollaborative Lehr-/Lernformen, diskursive Austragung von Konflikten). </a:t>
            </a:r>
          </a:p>
        </p:txBody>
      </p:sp>
      <p:sp>
        <p:nvSpPr>
          <p:cNvPr id="35" name="Textfeld 34">
            <a:extLst>
              <a:ext uri="{FF2B5EF4-FFF2-40B4-BE49-F238E27FC236}">
                <a16:creationId xmlns:a16="http://schemas.microsoft.com/office/drawing/2014/main" id="{090590BC-5A87-498C-A96F-14BBFA500A20}"/>
              </a:ext>
            </a:extLst>
          </p:cNvPr>
          <p:cNvSpPr txBox="1"/>
          <p:nvPr/>
        </p:nvSpPr>
        <p:spPr>
          <a:xfrm>
            <a:off x="25400" y="773113"/>
            <a:ext cx="4108450" cy="1385887"/>
          </a:xfrm>
          <a:prstGeom prst="rect">
            <a:avLst/>
          </a:prstGeom>
          <a:noFill/>
        </p:spPr>
        <p:txBody>
          <a:bodyPr>
            <a:spAutoFit/>
          </a:bodyPr>
          <a:lstStyle/>
          <a:p>
            <a:pPr algn="ctr" eaLnBrk="1" fontAlgn="auto" hangingPunct="1">
              <a:spcBef>
                <a:spcPts val="0"/>
              </a:spcBef>
              <a:spcAft>
                <a:spcPts val="0"/>
              </a:spcAft>
              <a:defRPr/>
            </a:pPr>
            <a:r>
              <a:rPr lang="de-DE" sz="2000" dirty="0">
                <a:solidFill>
                  <a:schemeClr val="accent2">
                    <a:lumMod val="75000"/>
                  </a:schemeClr>
                </a:solidFill>
                <a:latin typeface="Calibri "/>
                <a:ea typeface="Calibri" panose="020F0502020204030204" pitchFamily="34" charset="0"/>
                <a:cs typeface="Segoe UI"/>
              </a:rPr>
              <a:t>Zukunft gestalten</a:t>
            </a:r>
          </a:p>
          <a:p>
            <a:pPr algn="ctr" eaLnBrk="1" fontAlgn="auto" hangingPunct="1">
              <a:spcBef>
                <a:spcPts val="0"/>
              </a:spcBef>
              <a:spcAft>
                <a:spcPts val="0"/>
              </a:spcAft>
              <a:defRPr/>
            </a:pPr>
            <a:r>
              <a:rPr lang="de-DE" sz="3200" b="1" dirty="0">
                <a:solidFill>
                  <a:schemeClr val="accent2">
                    <a:lumMod val="75000"/>
                  </a:schemeClr>
                </a:solidFill>
                <a:latin typeface="Calibri "/>
                <a:ea typeface="Calibri" panose="020F0502020204030204" pitchFamily="34" charset="0"/>
                <a:cs typeface="Segoe UI"/>
              </a:rPr>
              <a:t>Demokratie</a:t>
            </a:r>
          </a:p>
          <a:p>
            <a:pPr algn="ctr" eaLnBrk="1" fontAlgn="auto" hangingPunct="1">
              <a:spcBef>
                <a:spcPts val="0"/>
              </a:spcBef>
              <a:spcAft>
                <a:spcPts val="0"/>
              </a:spcAft>
              <a:defRPr/>
            </a:pPr>
            <a:r>
              <a:rPr lang="de-DE" sz="3200" b="1" dirty="0">
                <a:solidFill>
                  <a:schemeClr val="accent2">
                    <a:lumMod val="75000"/>
                  </a:schemeClr>
                </a:solidFill>
                <a:latin typeface="Calibri "/>
                <a:ea typeface="Calibri" panose="020F0502020204030204" pitchFamily="34" charset="0"/>
                <a:cs typeface="Segoe UI"/>
              </a:rPr>
              <a:t>leben</a:t>
            </a:r>
          </a:p>
        </p:txBody>
      </p:sp>
      <p:grpSp>
        <p:nvGrpSpPr>
          <p:cNvPr id="24" name="Gruppieren 23">
            <a:extLst>
              <a:ext uri="{FF2B5EF4-FFF2-40B4-BE49-F238E27FC236}">
                <a16:creationId xmlns:a16="http://schemas.microsoft.com/office/drawing/2014/main" id="{DCEBE9CF-8B8D-4A32-894D-B4B0798FF372}"/>
              </a:ext>
            </a:extLst>
          </p:cNvPr>
          <p:cNvGrpSpPr/>
          <p:nvPr/>
        </p:nvGrpSpPr>
        <p:grpSpPr>
          <a:xfrm>
            <a:off x="480359" y="3797530"/>
            <a:ext cx="3050061" cy="1848487"/>
            <a:chOff x="6742117" y="5005795"/>
            <a:chExt cx="2824677" cy="1475728"/>
          </a:xfrm>
          <a:solidFill>
            <a:srgbClr val="FFCE85"/>
          </a:solidFill>
        </p:grpSpPr>
        <p:grpSp>
          <p:nvGrpSpPr>
            <p:cNvPr id="25" name="Gruppieren 24">
              <a:extLst>
                <a:ext uri="{FF2B5EF4-FFF2-40B4-BE49-F238E27FC236}">
                  <a16:creationId xmlns:a16="http://schemas.microsoft.com/office/drawing/2014/main" id="{6AD348E2-FFE8-4066-9BC8-491ED9709FEB}"/>
                </a:ext>
              </a:extLst>
            </p:cNvPr>
            <p:cNvGrpSpPr/>
            <p:nvPr/>
          </p:nvGrpSpPr>
          <p:grpSpPr>
            <a:xfrm>
              <a:off x="6742117" y="5005795"/>
              <a:ext cx="2824677" cy="1475728"/>
              <a:chOff x="6160664" y="170930"/>
              <a:chExt cx="2824677" cy="1475728"/>
            </a:xfrm>
            <a:grpFill/>
          </p:grpSpPr>
          <p:grpSp>
            <p:nvGrpSpPr>
              <p:cNvPr id="28" name="Gruppieren 27">
                <a:extLst>
                  <a:ext uri="{FF2B5EF4-FFF2-40B4-BE49-F238E27FC236}">
                    <a16:creationId xmlns:a16="http://schemas.microsoft.com/office/drawing/2014/main" id="{4DBC1692-BF92-4D4C-9CA1-B7AF34C70BAE}"/>
                  </a:ext>
                </a:extLst>
              </p:cNvPr>
              <p:cNvGrpSpPr/>
              <p:nvPr/>
            </p:nvGrpSpPr>
            <p:grpSpPr>
              <a:xfrm>
                <a:off x="6160664" y="170930"/>
                <a:ext cx="2824677" cy="1475728"/>
                <a:chOff x="6160664" y="170930"/>
                <a:chExt cx="2824677" cy="1475728"/>
              </a:xfrm>
              <a:grpFill/>
            </p:grpSpPr>
            <p:sp>
              <p:nvSpPr>
                <p:cNvPr id="31" name="Rechteck: abgerundete Ecken 30">
                  <a:extLst>
                    <a:ext uri="{FF2B5EF4-FFF2-40B4-BE49-F238E27FC236}">
                      <a16:creationId xmlns:a16="http://schemas.microsoft.com/office/drawing/2014/main" id="{AB97D844-4047-41DE-B029-E61A48EED68D}"/>
                    </a:ext>
                  </a:extLst>
                </p:cNvPr>
                <p:cNvSpPr/>
                <p:nvPr/>
              </p:nvSpPr>
              <p:spPr>
                <a:xfrm>
                  <a:off x="6160665" y="170930"/>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rgbClr val="BC5610"/>
                      </a:solidFill>
                    </a:rPr>
                    <a:t>Kompetenzen </a:t>
                  </a:r>
                </a:p>
                <a:p>
                  <a:pPr algn="ctr" eaLnBrk="1" fontAlgn="auto" hangingPunct="1">
                    <a:spcBef>
                      <a:spcPts val="0"/>
                    </a:spcBef>
                    <a:spcAft>
                      <a:spcPts val="0"/>
                    </a:spcAft>
                    <a:defRPr/>
                  </a:pPr>
                  <a:r>
                    <a:rPr lang="de-DE" sz="1200" b="1" dirty="0">
                      <a:solidFill>
                        <a:srgbClr val="BC5610"/>
                      </a:solidFill>
                    </a:rPr>
                    <a:t>der </a:t>
                  </a:r>
                </a:p>
                <a:p>
                  <a:pPr algn="ctr" eaLnBrk="1" fontAlgn="auto" hangingPunct="1">
                    <a:spcBef>
                      <a:spcPts val="0"/>
                    </a:spcBef>
                    <a:spcAft>
                      <a:spcPts val="0"/>
                    </a:spcAft>
                    <a:defRPr/>
                  </a:pPr>
                  <a:r>
                    <a:rPr lang="de-DE" sz="1200" b="1" dirty="0" err="1">
                      <a:solidFill>
                        <a:srgbClr val="BC5610"/>
                      </a:solidFill>
                    </a:rPr>
                    <a:t>Referendar:innen</a:t>
                  </a:r>
                  <a:endParaRPr lang="de-DE" sz="1200" b="1" dirty="0">
                    <a:solidFill>
                      <a:srgbClr val="BC5610"/>
                    </a:solidFill>
                  </a:endParaRPr>
                </a:p>
              </p:txBody>
            </p:sp>
            <p:sp>
              <p:nvSpPr>
                <p:cNvPr id="32" name="Rechteck: abgerundete Ecken 31">
                  <a:extLst>
                    <a:ext uri="{FF2B5EF4-FFF2-40B4-BE49-F238E27FC236}">
                      <a16:creationId xmlns:a16="http://schemas.microsoft.com/office/drawing/2014/main" id="{7F1B78E4-D863-45D6-8671-8F8B0A927BD3}"/>
                    </a:ext>
                  </a:extLst>
                </p:cNvPr>
                <p:cNvSpPr/>
                <p:nvPr/>
              </p:nvSpPr>
              <p:spPr>
                <a:xfrm>
                  <a:off x="7660870" y="1052219"/>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rgbClr val="BC5610"/>
                      </a:solidFill>
                    </a:rPr>
                    <a:t>Organisations-</a:t>
                  </a:r>
                </a:p>
                <a:p>
                  <a:pPr algn="ctr" eaLnBrk="1" fontAlgn="auto" hangingPunct="1">
                    <a:spcBef>
                      <a:spcPts val="0"/>
                    </a:spcBef>
                    <a:spcAft>
                      <a:spcPts val="0"/>
                    </a:spcAft>
                    <a:defRPr/>
                  </a:pPr>
                  <a:r>
                    <a:rPr lang="de-DE" sz="1200" b="1" dirty="0" err="1">
                      <a:solidFill>
                        <a:srgbClr val="BC5610"/>
                      </a:solidFill>
                    </a:rPr>
                    <a:t>prozesse</a:t>
                  </a:r>
                  <a:r>
                    <a:rPr lang="de-DE" sz="1200" b="1" dirty="0">
                      <a:solidFill>
                        <a:srgbClr val="BC5610"/>
                      </a:solidFill>
                    </a:rPr>
                    <a:t> </a:t>
                  </a:r>
                </a:p>
                <a:p>
                  <a:pPr algn="ctr" eaLnBrk="1" fontAlgn="auto" hangingPunct="1">
                    <a:spcBef>
                      <a:spcPts val="0"/>
                    </a:spcBef>
                    <a:spcAft>
                      <a:spcPts val="0"/>
                    </a:spcAft>
                    <a:defRPr/>
                  </a:pPr>
                  <a:r>
                    <a:rPr lang="de-DE" sz="1200" b="1" dirty="0">
                      <a:solidFill>
                        <a:srgbClr val="BC5610"/>
                      </a:solidFill>
                    </a:rPr>
                    <a:t>im Seminar</a:t>
                  </a:r>
                </a:p>
              </p:txBody>
            </p:sp>
            <p:sp>
              <p:nvSpPr>
                <p:cNvPr id="33" name="Rechteck: abgerundete Ecken 32">
                  <a:extLst>
                    <a:ext uri="{FF2B5EF4-FFF2-40B4-BE49-F238E27FC236}">
                      <a16:creationId xmlns:a16="http://schemas.microsoft.com/office/drawing/2014/main" id="{3E7BE17C-ED2C-49D1-AD46-B933021DCF3C}"/>
                    </a:ext>
                  </a:extLst>
                </p:cNvPr>
                <p:cNvSpPr/>
                <p:nvPr/>
              </p:nvSpPr>
              <p:spPr>
                <a:xfrm>
                  <a:off x="7652355" y="170931"/>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rgbClr val="BC5610"/>
                      </a:solidFill>
                    </a:rPr>
                    <a:t>Professionalität des </a:t>
                  </a:r>
                </a:p>
                <a:p>
                  <a:pPr algn="ctr" eaLnBrk="1" fontAlgn="auto" hangingPunct="1">
                    <a:spcBef>
                      <a:spcPts val="0"/>
                    </a:spcBef>
                    <a:spcAft>
                      <a:spcPts val="0"/>
                    </a:spcAft>
                    <a:defRPr/>
                  </a:pPr>
                  <a:r>
                    <a:rPr lang="de-DE" sz="1200" b="1" dirty="0">
                      <a:solidFill>
                        <a:srgbClr val="BC5610"/>
                      </a:solidFill>
                    </a:rPr>
                    <a:t>Lehrpersonals</a:t>
                  </a:r>
                </a:p>
              </p:txBody>
            </p:sp>
            <p:sp>
              <p:nvSpPr>
                <p:cNvPr id="37" name="Rechteck: abgerundete Ecken 36">
                  <a:extLst>
                    <a:ext uri="{FF2B5EF4-FFF2-40B4-BE49-F238E27FC236}">
                      <a16:creationId xmlns:a16="http://schemas.microsoft.com/office/drawing/2014/main" id="{4A56632D-6FA4-4B6B-AB42-FBABCB00AE1F}"/>
                    </a:ext>
                  </a:extLst>
                </p:cNvPr>
                <p:cNvSpPr/>
                <p:nvPr/>
              </p:nvSpPr>
              <p:spPr>
                <a:xfrm>
                  <a:off x="6160664" y="1052219"/>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rgbClr val="BC5610"/>
                      </a:solidFill>
                    </a:rPr>
                    <a:t>Lernumgebung </a:t>
                  </a:r>
                </a:p>
                <a:p>
                  <a:pPr algn="ctr" eaLnBrk="1" fontAlgn="auto" hangingPunct="1">
                    <a:spcBef>
                      <a:spcPts val="0"/>
                    </a:spcBef>
                    <a:spcAft>
                      <a:spcPts val="0"/>
                    </a:spcAft>
                    <a:defRPr/>
                  </a:pPr>
                  <a:r>
                    <a:rPr lang="de-DE" sz="1200" b="1" dirty="0">
                      <a:solidFill>
                        <a:srgbClr val="BC5610"/>
                      </a:solidFill>
                    </a:rPr>
                    <a:t>am </a:t>
                  </a:r>
                </a:p>
                <a:p>
                  <a:pPr algn="ctr" eaLnBrk="1" fontAlgn="auto" hangingPunct="1">
                    <a:spcBef>
                      <a:spcPts val="0"/>
                    </a:spcBef>
                    <a:spcAft>
                      <a:spcPts val="0"/>
                    </a:spcAft>
                    <a:defRPr/>
                  </a:pPr>
                  <a:r>
                    <a:rPr lang="de-DE" sz="1200" b="1" dirty="0">
                      <a:solidFill>
                        <a:srgbClr val="BC5610"/>
                      </a:solidFill>
                    </a:rPr>
                    <a:t>Seminar</a:t>
                  </a:r>
                </a:p>
              </p:txBody>
            </p:sp>
          </p:grpSp>
          <p:cxnSp>
            <p:nvCxnSpPr>
              <p:cNvPr id="29" name="Gerader Verbinder 28">
                <a:extLst>
                  <a:ext uri="{FF2B5EF4-FFF2-40B4-BE49-F238E27FC236}">
                    <a16:creationId xmlns:a16="http://schemas.microsoft.com/office/drawing/2014/main" id="{5ED67513-12EA-4D18-8BFD-61EFFC273543}"/>
                  </a:ext>
                </a:extLst>
              </p:cNvPr>
              <p:cNvCxnSpPr>
                <a:cxnSpLocks/>
              </p:cNvCxnSpPr>
              <p:nvPr/>
            </p:nvCxnSpPr>
            <p:spPr>
              <a:xfrm>
                <a:off x="7497444" y="466686"/>
                <a:ext cx="151505" cy="0"/>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5D0A3225-52DA-41B0-9758-84EA614CAF33}"/>
                  </a:ext>
                </a:extLst>
              </p:cNvPr>
              <p:cNvCxnSpPr>
                <a:cxnSpLocks/>
              </p:cNvCxnSpPr>
              <p:nvPr/>
            </p:nvCxnSpPr>
            <p:spPr>
              <a:xfrm>
                <a:off x="7509365" y="1330286"/>
                <a:ext cx="151505" cy="0"/>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grpSp>
        <p:cxnSp>
          <p:nvCxnSpPr>
            <p:cNvPr id="26" name="Gerader Verbinder 25">
              <a:extLst>
                <a:ext uri="{FF2B5EF4-FFF2-40B4-BE49-F238E27FC236}">
                  <a16:creationId xmlns:a16="http://schemas.microsoft.com/office/drawing/2014/main" id="{AB9BB244-3073-4632-86A7-D2AEC8A74201}"/>
                </a:ext>
              </a:extLst>
            </p:cNvPr>
            <p:cNvCxnSpPr>
              <a:cxnSpLocks/>
            </p:cNvCxnSpPr>
            <p:nvPr/>
          </p:nvCxnSpPr>
          <p:spPr>
            <a:xfrm>
              <a:off x="8914024" y="5622975"/>
              <a:ext cx="0" cy="264109"/>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9EEA2FD8-CB48-4441-979B-CB8B36B3294E}"/>
                </a:ext>
              </a:extLst>
            </p:cNvPr>
            <p:cNvCxnSpPr>
              <a:cxnSpLocks/>
            </p:cNvCxnSpPr>
            <p:nvPr/>
          </p:nvCxnSpPr>
          <p:spPr>
            <a:xfrm>
              <a:off x="7417264" y="5627738"/>
              <a:ext cx="0" cy="264109"/>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grpSp>
      <p:sp>
        <p:nvSpPr>
          <p:cNvPr id="38" name="Rechteck: abgerundete Ecken 37">
            <a:extLst>
              <a:ext uri="{FF2B5EF4-FFF2-40B4-BE49-F238E27FC236}">
                <a16:creationId xmlns:a16="http://schemas.microsoft.com/office/drawing/2014/main" id="{2F2A14D4-72AE-4959-9284-100DB627A06C}"/>
              </a:ext>
            </a:extLst>
          </p:cNvPr>
          <p:cNvSpPr/>
          <p:nvPr/>
        </p:nvSpPr>
        <p:spPr>
          <a:xfrm>
            <a:off x="455613" y="4902200"/>
            <a:ext cx="1430337" cy="744538"/>
          </a:xfrm>
          <a:prstGeom prst="roundRect">
            <a:avLst/>
          </a:prstGeom>
          <a:solidFill>
            <a:schemeClr val="bg1">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200" dirty="0">
              <a:solidFill>
                <a:schemeClr val="accent1">
                  <a:lumMod val="75000"/>
                </a:schemeClr>
              </a:solidFill>
            </a:endParaRPr>
          </a:p>
        </p:txBody>
      </p:sp>
      <p:sp>
        <p:nvSpPr>
          <p:cNvPr id="39" name="Rechteck: abgerundete Ecken 38">
            <a:extLst>
              <a:ext uri="{FF2B5EF4-FFF2-40B4-BE49-F238E27FC236}">
                <a16:creationId xmlns:a16="http://schemas.microsoft.com/office/drawing/2014/main" id="{F432C29F-049A-4F94-95E7-34140DF1D3DE}"/>
              </a:ext>
            </a:extLst>
          </p:cNvPr>
          <p:cNvSpPr/>
          <p:nvPr/>
        </p:nvSpPr>
        <p:spPr>
          <a:xfrm>
            <a:off x="2100263" y="3806825"/>
            <a:ext cx="1430337" cy="744538"/>
          </a:xfrm>
          <a:prstGeom prst="roundRect">
            <a:avLst/>
          </a:prstGeom>
          <a:solidFill>
            <a:schemeClr val="bg1">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200" dirty="0">
              <a:solidFill>
                <a:schemeClr val="accent1">
                  <a:lumMod val="75000"/>
                </a:schemeClr>
              </a:solidFill>
            </a:endParaRPr>
          </a:p>
        </p:txBody>
      </p:sp>
      <p:sp>
        <p:nvSpPr>
          <p:cNvPr id="40" name="Rechteck: abgerundete Ecken 39">
            <a:extLst>
              <a:ext uri="{FF2B5EF4-FFF2-40B4-BE49-F238E27FC236}">
                <a16:creationId xmlns:a16="http://schemas.microsoft.com/office/drawing/2014/main" id="{D483BC3B-AC15-417F-A018-45ADF759FC23}"/>
              </a:ext>
            </a:extLst>
          </p:cNvPr>
          <p:cNvSpPr/>
          <p:nvPr/>
        </p:nvSpPr>
        <p:spPr>
          <a:xfrm>
            <a:off x="2092325" y="4911725"/>
            <a:ext cx="1430338" cy="744538"/>
          </a:xfrm>
          <a:prstGeom prst="roundRect">
            <a:avLst/>
          </a:prstGeom>
          <a:solidFill>
            <a:schemeClr val="bg1">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200" dirty="0">
              <a:solidFill>
                <a:schemeClr val="accent1">
                  <a:lumMod val="75000"/>
                </a:schemeClr>
              </a:solidFill>
            </a:endParaRPr>
          </a:p>
        </p:txBody>
      </p:sp>
      <p:pic>
        <p:nvPicPr>
          <p:cNvPr id="9224" name="Grafik 40">
            <a:extLst>
              <a:ext uri="{FF2B5EF4-FFF2-40B4-BE49-F238E27FC236}">
                <a16:creationId xmlns:a16="http://schemas.microsoft.com/office/drawing/2014/main" id="{D9A75994-0CA1-40AA-8C77-9D82070F0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25" y="2305050"/>
            <a:ext cx="854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BCD"/>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669C7FF0-52BD-4D5B-9B3F-6D21D8627315}"/>
              </a:ext>
            </a:extLst>
          </p:cNvPr>
          <p:cNvSpPr txBox="1"/>
          <p:nvPr/>
        </p:nvSpPr>
        <p:spPr>
          <a:xfrm>
            <a:off x="4260850" y="301625"/>
            <a:ext cx="7486650" cy="6354763"/>
          </a:xfrm>
          <a:prstGeom prst="rect">
            <a:avLst/>
          </a:prstGeom>
          <a:solidFill>
            <a:schemeClr val="bg1"/>
          </a:solidFill>
          <a:ln w="12700">
            <a:solidFill>
              <a:srgbClr val="FFCE85"/>
            </a:solidFill>
          </a:ln>
          <a:effectLst>
            <a:outerShdw blurRad="50800" dist="38100" dir="5400000" algn="t" rotWithShape="0">
              <a:prstClr val="black">
                <a:alpha val="40000"/>
              </a:prstClr>
            </a:outerShdw>
          </a:effectLst>
        </p:spPr>
        <p:txBody>
          <a:bodyPr>
            <a:spAutoFit/>
          </a:bodyPr>
          <a:lstStyle/>
          <a:p>
            <a:pPr eaLnBrk="1" fontAlgn="auto" hangingPunct="1">
              <a:spcBef>
                <a:spcPts val="300"/>
              </a:spcBef>
              <a:spcAft>
                <a:spcPts val="0"/>
              </a:spcAft>
              <a:defRPr/>
            </a:pPr>
            <a:endParaRPr lang="de-DE" sz="400" dirty="0">
              <a:latin typeface="+mn-lt"/>
              <a:ea typeface="Aptos" panose="020B0004020202020204" pitchFamily="34" charset="0"/>
              <a:cs typeface="Times New Roman" panose="02020603050405020304" pitchFamily="18" charset="0"/>
            </a:endParaRPr>
          </a:p>
          <a:p>
            <a:pPr eaLnBrk="1" fontAlgn="auto" hangingPunct="1">
              <a:spcBef>
                <a:spcPts val="300"/>
              </a:spcBef>
              <a:spcAft>
                <a:spcPts val="0"/>
              </a:spcAft>
              <a:defRPr/>
            </a:pPr>
            <a:r>
              <a:rPr lang="de-DE" dirty="0">
                <a:latin typeface="+mn-lt"/>
                <a:ea typeface="Aptos" panose="020B0004020202020204" pitchFamily="34" charset="0"/>
                <a:cs typeface="Times New Roman" panose="02020603050405020304" pitchFamily="18" charset="0"/>
              </a:rPr>
              <a:t>Alle für die </a:t>
            </a:r>
            <a:r>
              <a:rPr lang="de-DE" dirty="0" err="1">
                <a:latin typeface="+mn-lt"/>
                <a:ea typeface="Aptos" panose="020B0004020202020204" pitchFamily="34" charset="0"/>
                <a:cs typeface="Times New Roman" panose="02020603050405020304" pitchFamily="18" charset="0"/>
              </a:rPr>
              <a:t>Referendar:innen</a:t>
            </a:r>
            <a:r>
              <a:rPr lang="de-DE" dirty="0">
                <a:latin typeface="+mn-lt"/>
                <a:ea typeface="Aptos" panose="020B0004020202020204" pitchFamily="34" charset="0"/>
                <a:cs typeface="Times New Roman" panose="02020603050405020304" pitchFamily="18" charset="0"/>
              </a:rPr>
              <a:t> beschriebenen Kompetenzen gelten auch für uns als Lehrpersonal des Seminars, das sich diesbezüglich einer besonderen Vorbildfunktion </a:t>
            </a:r>
            <a:r>
              <a:rPr lang="de-DE" dirty="0" err="1">
                <a:latin typeface="+mn-lt"/>
                <a:ea typeface="Aptos" panose="020B0004020202020204" pitchFamily="34" charset="0"/>
                <a:cs typeface="Times New Roman" panose="02020603050405020304" pitchFamily="18" charset="0"/>
              </a:rPr>
              <a:t>bewusst</a:t>
            </a:r>
            <a:r>
              <a:rPr lang="de-DE" dirty="0">
                <a:latin typeface="+mn-lt"/>
                <a:ea typeface="Aptos" panose="020B0004020202020204" pitchFamily="34" charset="0"/>
                <a:cs typeface="Times New Roman" panose="02020603050405020304" pitchFamily="18" charset="0"/>
              </a:rPr>
              <a:t> ist. </a:t>
            </a:r>
          </a:p>
          <a:p>
            <a:pPr eaLnBrk="1" fontAlgn="auto" hangingPunct="1">
              <a:spcBef>
                <a:spcPts val="300"/>
              </a:spcBef>
              <a:spcAft>
                <a:spcPts val="0"/>
              </a:spcAft>
              <a:defRPr/>
            </a:pPr>
            <a:r>
              <a:rPr lang="de-DE" dirty="0">
                <a:latin typeface="+mn-lt"/>
                <a:ea typeface="Aptos" panose="020B0004020202020204" pitchFamily="34" charset="0"/>
                <a:cs typeface="Times New Roman" panose="02020603050405020304" pitchFamily="18" charset="0"/>
              </a:rPr>
              <a:t>Darüber hinaus sollen folgende Ziele weiterverfolgt werden:</a:t>
            </a:r>
            <a:endParaRPr lang="de-DE" dirty="0">
              <a:latin typeface="+mn-lt"/>
            </a:endParaRPr>
          </a:p>
          <a:p>
            <a:pPr marL="742950" lvl="1" indent="-285750" eaLnBrk="1" fontAlgn="auto" hangingPunct="1">
              <a:spcBef>
                <a:spcPts val="300"/>
              </a:spcBef>
              <a:spcAft>
                <a:spcPts val="0"/>
              </a:spcAft>
              <a:buFont typeface="Arial" panose="020B0604020202020204" pitchFamily="34" charset="0"/>
              <a:buChar char="•"/>
              <a:defRPr/>
            </a:pPr>
            <a:r>
              <a:rPr lang="de-DE" dirty="0">
                <a:latin typeface="+mn-lt"/>
              </a:rPr>
              <a:t>den hoheitlichen Auftrag des Seminars als Institution des Landes auf Basis von Grundgesetz und Landesverfassung umsetzen;</a:t>
            </a:r>
          </a:p>
          <a:p>
            <a:pPr marL="742950" lvl="1" indent="-285750" eaLnBrk="1" fontAlgn="auto" hangingPunct="1">
              <a:spcBef>
                <a:spcPts val="300"/>
              </a:spcBef>
              <a:spcAft>
                <a:spcPts val="0"/>
              </a:spcAft>
              <a:buFont typeface="Arial" panose="020B0604020202020204" pitchFamily="34" charset="0"/>
              <a:buChar char="•"/>
              <a:defRPr/>
            </a:pPr>
            <a:r>
              <a:rPr lang="de-DE" dirty="0">
                <a:latin typeface="+mn-lt"/>
              </a:rPr>
              <a:t>Spielräume und Grenzen für demokratische Prozesse in der Ausbildung reflektieren und – wo möglich – erproben;</a:t>
            </a:r>
          </a:p>
          <a:p>
            <a:pPr marL="742950" lvl="1" indent="-285750" eaLnBrk="1" fontAlgn="auto" hangingPunct="1">
              <a:spcBef>
                <a:spcPts val="300"/>
              </a:spcBef>
              <a:spcAft>
                <a:spcPts val="0"/>
              </a:spcAft>
              <a:buFont typeface="Arial" panose="020B0604020202020204" pitchFamily="34" charset="0"/>
              <a:buChar char="•"/>
              <a:defRPr/>
            </a:pPr>
            <a:r>
              <a:rPr lang="de-DE" dirty="0">
                <a:latin typeface="+mn-lt"/>
              </a:rPr>
              <a:t>auf unterschiedliche kommunikative Herausforderungen im Rahmen des Ausbildungsverhältnisses (Lehre, Beratung, Prüfung) angemessen reagieren;</a:t>
            </a:r>
          </a:p>
          <a:p>
            <a:pPr marL="742950" lvl="1" indent="-285750" eaLnBrk="1" fontAlgn="auto" hangingPunct="1">
              <a:spcBef>
                <a:spcPts val="300"/>
              </a:spcBef>
              <a:spcAft>
                <a:spcPts val="0"/>
              </a:spcAft>
              <a:buFont typeface="Arial" panose="020B0604020202020204" pitchFamily="34" charset="0"/>
              <a:buChar char="•"/>
              <a:defRPr/>
            </a:pPr>
            <a:r>
              <a:rPr lang="de-DE" dirty="0">
                <a:latin typeface="+mn-lt"/>
              </a:rPr>
              <a:t>demokratisches Miteinander fördern (z.B. Schwerpunktsetzung in der Ausbildungsplanung ermöglichen; </a:t>
            </a:r>
            <a:r>
              <a:rPr lang="de-DE" dirty="0" err="1">
                <a:latin typeface="+mn-lt"/>
              </a:rPr>
              <a:t>Referendar:innen</a:t>
            </a:r>
            <a:r>
              <a:rPr lang="de-DE" dirty="0">
                <a:latin typeface="+mn-lt"/>
              </a:rPr>
              <a:t> auf Augenhöhe begegnen);</a:t>
            </a:r>
          </a:p>
          <a:p>
            <a:pPr marL="742950" lvl="1" indent="-285750" eaLnBrk="1" fontAlgn="auto" hangingPunct="1">
              <a:lnSpc>
                <a:spcPct val="107000"/>
              </a:lnSpc>
              <a:spcBef>
                <a:spcPts val="300"/>
              </a:spcBef>
              <a:spcAft>
                <a:spcPts val="0"/>
              </a:spcAft>
              <a:buFont typeface="Arial" panose="020B0604020202020204" pitchFamily="34" charset="0"/>
              <a:buChar char="•"/>
              <a:defRPr/>
            </a:pPr>
            <a:r>
              <a:rPr lang="de-DE" kern="100" dirty="0">
                <a:latin typeface="+mn-lt"/>
                <a:ea typeface="Aptos" panose="020B0004020202020204" pitchFamily="34" charset="0"/>
                <a:cs typeface="Times New Roman" panose="02020603050405020304" pitchFamily="18" charset="0"/>
              </a:rPr>
              <a:t>unsere Beratungskompetenz im Hinblick auf eine partizipative und empathische Gesprächsführung weiterentwickeln;</a:t>
            </a:r>
          </a:p>
          <a:p>
            <a:pPr marL="742950" lvl="1" indent="-285750" eaLnBrk="1" fontAlgn="auto" hangingPunct="1">
              <a:spcBef>
                <a:spcPts val="300"/>
              </a:spcBef>
              <a:spcAft>
                <a:spcPts val="0"/>
              </a:spcAft>
              <a:buFont typeface="Arial" panose="020B0604020202020204" pitchFamily="34" charset="0"/>
              <a:buChar char="•"/>
              <a:defRPr/>
            </a:pPr>
            <a:r>
              <a:rPr lang="de-DE" dirty="0">
                <a:latin typeface="+mn-lt"/>
              </a:rPr>
              <a:t>methodisch-didaktische Entwicklungen im Hinblick auf ihr </a:t>
            </a:r>
            <a:r>
              <a:rPr lang="de-DE" dirty="0" err="1">
                <a:latin typeface="+mn-lt"/>
              </a:rPr>
              <a:t>Potenzial</a:t>
            </a:r>
            <a:r>
              <a:rPr lang="de-DE" dirty="0">
                <a:latin typeface="+mn-lt"/>
              </a:rPr>
              <a:t> für die Demokratiebildung reflektieren;</a:t>
            </a:r>
          </a:p>
          <a:p>
            <a:pPr marL="742950" lvl="1" indent="-285750" eaLnBrk="1" fontAlgn="auto" hangingPunct="1">
              <a:spcBef>
                <a:spcPts val="300"/>
              </a:spcBef>
              <a:spcAft>
                <a:spcPts val="0"/>
              </a:spcAft>
              <a:buFont typeface="Arial" panose="020B0604020202020204" pitchFamily="34" charset="0"/>
              <a:buChar char="•"/>
              <a:defRPr/>
            </a:pPr>
            <a:r>
              <a:rPr lang="de-DE" dirty="0">
                <a:latin typeface="+mn-lt"/>
              </a:rPr>
              <a:t>Zusammenarbeit und Austausch innerhalb des Kollegiums intensivieren (z.B. durch kollegiales Feedback, professionelle Lerngemeinschaften, Erprobung eines „Coworking Space”).</a:t>
            </a:r>
          </a:p>
        </p:txBody>
      </p:sp>
      <p:grpSp>
        <p:nvGrpSpPr>
          <p:cNvPr id="7" name="Gruppieren 6">
            <a:extLst>
              <a:ext uri="{FF2B5EF4-FFF2-40B4-BE49-F238E27FC236}">
                <a16:creationId xmlns:a16="http://schemas.microsoft.com/office/drawing/2014/main" id="{89FCE093-A664-43D9-9E8A-BC5CDDBD1CF8}"/>
              </a:ext>
            </a:extLst>
          </p:cNvPr>
          <p:cNvGrpSpPr/>
          <p:nvPr/>
        </p:nvGrpSpPr>
        <p:grpSpPr>
          <a:xfrm>
            <a:off x="472446" y="3794508"/>
            <a:ext cx="3050061" cy="1848487"/>
            <a:chOff x="6742117" y="5005795"/>
            <a:chExt cx="2824677" cy="1475728"/>
          </a:xfrm>
          <a:solidFill>
            <a:srgbClr val="FFCE85"/>
          </a:solidFill>
        </p:grpSpPr>
        <p:grpSp>
          <p:nvGrpSpPr>
            <p:cNvPr id="9" name="Gruppieren 8">
              <a:extLst>
                <a:ext uri="{FF2B5EF4-FFF2-40B4-BE49-F238E27FC236}">
                  <a16:creationId xmlns:a16="http://schemas.microsoft.com/office/drawing/2014/main" id="{D5E6E2FE-0975-421B-8790-7105B9DC532B}"/>
                </a:ext>
              </a:extLst>
            </p:cNvPr>
            <p:cNvGrpSpPr/>
            <p:nvPr/>
          </p:nvGrpSpPr>
          <p:grpSpPr>
            <a:xfrm>
              <a:off x="6742117" y="5005795"/>
              <a:ext cx="2824677" cy="1475728"/>
              <a:chOff x="6160664" y="170930"/>
              <a:chExt cx="2824677" cy="1475728"/>
            </a:xfrm>
            <a:grpFill/>
          </p:grpSpPr>
          <p:grpSp>
            <p:nvGrpSpPr>
              <p:cNvPr id="12" name="Gruppieren 11">
                <a:extLst>
                  <a:ext uri="{FF2B5EF4-FFF2-40B4-BE49-F238E27FC236}">
                    <a16:creationId xmlns:a16="http://schemas.microsoft.com/office/drawing/2014/main" id="{F73C4531-B3C8-43B3-934B-1AD3DB339536}"/>
                  </a:ext>
                </a:extLst>
              </p:cNvPr>
              <p:cNvGrpSpPr/>
              <p:nvPr/>
            </p:nvGrpSpPr>
            <p:grpSpPr>
              <a:xfrm>
                <a:off x="6160664" y="170930"/>
                <a:ext cx="2824677" cy="1475728"/>
                <a:chOff x="6160664" y="170930"/>
                <a:chExt cx="2824677" cy="1475728"/>
              </a:xfrm>
              <a:grpFill/>
            </p:grpSpPr>
            <p:sp>
              <p:nvSpPr>
                <p:cNvPr id="15" name="Rechteck: abgerundete Ecken 14">
                  <a:extLst>
                    <a:ext uri="{FF2B5EF4-FFF2-40B4-BE49-F238E27FC236}">
                      <a16:creationId xmlns:a16="http://schemas.microsoft.com/office/drawing/2014/main" id="{05285926-A2BD-4E07-81F5-DE36DAA57FBB}"/>
                    </a:ext>
                  </a:extLst>
                </p:cNvPr>
                <p:cNvSpPr/>
                <p:nvPr/>
              </p:nvSpPr>
              <p:spPr>
                <a:xfrm>
                  <a:off x="6160665" y="170930"/>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chemeClr val="accent2">
                          <a:lumMod val="75000"/>
                        </a:schemeClr>
                      </a:solidFill>
                    </a:rPr>
                    <a:t>Kompetenzen </a:t>
                  </a:r>
                </a:p>
                <a:p>
                  <a:pPr algn="ctr" eaLnBrk="1" fontAlgn="auto" hangingPunct="1">
                    <a:spcBef>
                      <a:spcPts val="0"/>
                    </a:spcBef>
                    <a:spcAft>
                      <a:spcPts val="0"/>
                    </a:spcAft>
                    <a:defRPr/>
                  </a:pPr>
                  <a:r>
                    <a:rPr lang="de-DE" sz="1200" b="1" dirty="0">
                      <a:solidFill>
                        <a:schemeClr val="accent2">
                          <a:lumMod val="75000"/>
                        </a:schemeClr>
                      </a:solidFill>
                    </a:rPr>
                    <a:t>der </a:t>
                  </a:r>
                </a:p>
                <a:p>
                  <a:pPr algn="ctr" eaLnBrk="1" fontAlgn="auto" hangingPunct="1">
                    <a:spcBef>
                      <a:spcPts val="0"/>
                    </a:spcBef>
                    <a:spcAft>
                      <a:spcPts val="0"/>
                    </a:spcAft>
                    <a:defRPr/>
                  </a:pPr>
                  <a:r>
                    <a:rPr lang="de-DE" sz="1200" b="1" dirty="0" err="1">
                      <a:solidFill>
                        <a:schemeClr val="accent2">
                          <a:lumMod val="75000"/>
                        </a:schemeClr>
                      </a:solidFill>
                    </a:rPr>
                    <a:t>Referendar:innen</a:t>
                  </a:r>
                  <a:endParaRPr lang="de-DE" sz="1200" b="1" dirty="0">
                    <a:solidFill>
                      <a:schemeClr val="accent2">
                        <a:lumMod val="75000"/>
                      </a:schemeClr>
                    </a:solidFill>
                  </a:endParaRPr>
                </a:p>
              </p:txBody>
            </p:sp>
            <p:sp>
              <p:nvSpPr>
                <p:cNvPr id="16" name="Rechteck: abgerundete Ecken 15">
                  <a:extLst>
                    <a:ext uri="{FF2B5EF4-FFF2-40B4-BE49-F238E27FC236}">
                      <a16:creationId xmlns:a16="http://schemas.microsoft.com/office/drawing/2014/main" id="{5B0C2DFC-EC03-4DB5-AA4E-65A738542779}"/>
                    </a:ext>
                  </a:extLst>
                </p:cNvPr>
                <p:cNvSpPr/>
                <p:nvPr/>
              </p:nvSpPr>
              <p:spPr>
                <a:xfrm>
                  <a:off x="7660870" y="1052219"/>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chemeClr val="accent2">
                          <a:lumMod val="75000"/>
                        </a:schemeClr>
                      </a:solidFill>
                    </a:rPr>
                    <a:t>Organisations-</a:t>
                  </a:r>
                </a:p>
                <a:p>
                  <a:pPr algn="ctr" eaLnBrk="1" fontAlgn="auto" hangingPunct="1">
                    <a:spcBef>
                      <a:spcPts val="0"/>
                    </a:spcBef>
                    <a:spcAft>
                      <a:spcPts val="0"/>
                    </a:spcAft>
                    <a:defRPr/>
                  </a:pPr>
                  <a:r>
                    <a:rPr lang="de-DE" sz="1200" b="1" dirty="0" err="1">
                      <a:solidFill>
                        <a:schemeClr val="accent2">
                          <a:lumMod val="75000"/>
                        </a:schemeClr>
                      </a:solidFill>
                    </a:rPr>
                    <a:t>prozesse</a:t>
                  </a:r>
                  <a:r>
                    <a:rPr lang="de-DE" sz="1200" b="1" dirty="0">
                      <a:solidFill>
                        <a:schemeClr val="accent2">
                          <a:lumMod val="75000"/>
                        </a:schemeClr>
                      </a:solidFill>
                    </a:rPr>
                    <a:t> </a:t>
                  </a:r>
                </a:p>
                <a:p>
                  <a:pPr algn="ctr" eaLnBrk="1" fontAlgn="auto" hangingPunct="1">
                    <a:spcBef>
                      <a:spcPts val="0"/>
                    </a:spcBef>
                    <a:spcAft>
                      <a:spcPts val="0"/>
                    </a:spcAft>
                    <a:defRPr/>
                  </a:pPr>
                  <a:r>
                    <a:rPr lang="de-DE" sz="1200" b="1" dirty="0">
                      <a:solidFill>
                        <a:schemeClr val="accent2">
                          <a:lumMod val="75000"/>
                        </a:schemeClr>
                      </a:solidFill>
                    </a:rPr>
                    <a:t>im Seminar</a:t>
                  </a:r>
                </a:p>
              </p:txBody>
            </p:sp>
            <p:sp>
              <p:nvSpPr>
                <p:cNvPr id="17" name="Rechteck: abgerundete Ecken 16">
                  <a:extLst>
                    <a:ext uri="{FF2B5EF4-FFF2-40B4-BE49-F238E27FC236}">
                      <a16:creationId xmlns:a16="http://schemas.microsoft.com/office/drawing/2014/main" id="{513FAEBE-4EFE-4071-BC97-2883647D107A}"/>
                    </a:ext>
                  </a:extLst>
                </p:cNvPr>
                <p:cNvSpPr/>
                <p:nvPr/>
              </p:nvSpPr>
              <p:spPr>
                <a:xfrm>
                  <a:off x="7652355" y="170931"/>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chemeClr val="accent2">
                          <a:lumMod val="75000"/>
                        </a:schemeClr>
                      </a:solidFill>
                    </a:rPr>
                    <a:t>Professionalität des </a:t>
                  </a:r>
                </a:p>
                <a:p>
                  <a:pPr algn="ctr" eaLnBrk="1" fontAlgn="auto" hangingPunct="1">
                    <a:spcBef>
                      <a:spcPts val="0"/>
                    </a:spcBef>
                    <a:spcAft>
                      <a:spcPts val="0"/>
                    </a:spcAft>
                    <a:defRPr/>
                  </a:pPr>
                  <a:r>
                    <a:rPr lang="de-DE" sz="1200" b="1" dirty="0">
                      <a:solidFill>
                        <a:schemeClr val="accent2">
                          <a:lumMod val="75000"/>
                        </a:schemeClr>
                      </a:solidFill>
                    </a:rPr>
                    <a:t>Lehrpersonals</a:t>
                  </a:r>
                </a:p>
              </p:txBody>
            </p:sp>
            <p:sp>
              <p:nvSpPr>
                <p:cNvPr id="18" name="Rechteck: abgerundete Ecken 17">
                  <a:extLst>
                    <a:ext uri="{FF2B5EF4-FFF2-40B4-BE49-F238E27FC236}">
                      <a16:creationId xmlns:a16="http://schemas.microsoft.com/office/drawing/2014/main" id="{0F52FBE1-1145-4BA4-B760-D5EA37BC6143}"/>
                    </a:ext>
                  </a:extLst>
                </p:cNvPr>
                <p:cNvSpPr/>
                <p:nvPr/>
              </p:nvSpPr>
              <p:spPr>
                <a:xfrm>
                  <a:off x="6160664" y="1052219"/>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chemeClr val="accent2">
                          <a:lumMod val="75000"/>
                        </a:schemeClr>
                      </a:solidFill>
                    </a:rPr>
                    <a:t>Lernumgebung </a:t>
                  </a:r>
                </a:p>
                <a:p>
                  <a:pPr algn="ctr" eaLnBrk="1" fontAlgn="auto" hangingPunct="1">
                    <a:spcBef>
                      <a:spcPts val="0"/>
                    </a:spcBef>
                    <a:spcAft>
                      <a:spcPts val="0"/>
                    </a:spcAft>
                    <a:defRPr/>
                  </a:pPr>
                  <a:r>
                    <a:rPr lang="de-DE" sz="1200" b="1" dirty="0">
                      <a:solidFill>
                        <a:schemeClr val="accent2">
                          <a:lumMod val="75000"/>
                        </a:schemeClr>
                      </a:solidFill>
                    </a:rPr>
                    <a:t>am </a:t>
                  </a:r>
                </a:p>
                <a:p>
                  <a:pPr algn="ctr" eaLnBrk="1" fontAlgn="auto" hangingPunct="1">
                    <a:spcBef>
                      <a:spcPts val="0"/>
                    </a:spcBef>
                    <a:spcAft>
                      <a:spcPts val="0"/>
                    </a:spcAft>
                    <a:defRPr/>
                  </a:pPr>
                  <a:r>
                    <a:rPr lang="de-DE" sz="1200" b="1" dirty="0">
                      <a:solidFill>
                        <a:schemeClr val="accent2">
                          <a:lumMod val="75000"/>
                        </a:schemeClr>
                      </a:solidFill>
                    </a:rPr>
                    <a:t>Seminar</a:t>
                  </a:r>
                </a:p>
              </p:txBody>
            </p:sp>
          </p:grpSp>
          <p:cxnSp>
            <p:nvCxnSpPr>
              <p:cNvPr id="13" name="Gerader Verbinder 12">
                <a:extLst>
                  <a:ext uri="{FF2B5EF4-FFF2-40B4-BE49-F238E27FC236}">
                    <a16:creationId xmlns:a16="http://schemas.microsoft.com/office/drawing/2014/main" id="{69D21807-AAF1-442C-AB69-1630F6BFA184}"/>
                  </a:ext>
                </a:extLst>
              </p:cNvPr>
              <p:cNvCxnSpPr>
                <a:cxnSpLocks/>
              </p:cNvCxnSpPr>
              <p:nvPr/>
            </p:nvCxnSpPr>
            <p:spPr>
              <a:xfrm>
                <a:off x="7497444" y="466686"/>
                <a:ext cx="151505" cy="0"/>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7F62034E-B175-4890-A781-2C764F238222}"/>
                  </a:ext>
                </a:extLst>
              </p:cNvPr>
              <p:cNvCxnSpPr>
                <a:cxnSpLocks/>
              </p:cNvCxnSpPr>
              <p:nvPr/>
            </p:nvCxnSpPr>
            <p:spPr>
              <a:xfrm>
                <a:off x="7509365" y="1330286"/>
                <a:ext cx="151505" cy="0"/>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grpSp>
        <p:cxnSp>
          <p:nvCxnSpPr>
            <p:cNvPr id="10" name="Gerader Verbinder 9">
              <a:extLst>
                <a:ext uri="{FF2B5EF4-FFF2-40B4-BE49-F238E27FC236}">
                  <a16:creationId xmlns:a16="http://schemas.microsoft.com/office/drawing/2014/main" id="{846BA005-106E-4B2C-BD49-F19D3C3DFA52}"/>
                </a:ext>
              </a:extLst>
            </p:cNvPr>
            <p:cNvCxnSpPr>
              <a:cxnSpLocks/>
            </p:cNvCxnSpPr>
            <p:nvPr/>
          </p:nvCxnSpPr>
          <p:spPr>
            <a:xfrm>
              <a:off x="8914024" y="5622975"/>
              <a:ext cx="0" cy="264109"/>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CCB14E8-5A55-4705-93FE-4484DEEBC871}"/>
                </a:ext>
              </a:extLst>
            </p:cNvPr>
            <p:cNvCxnSpPr>
              <a:cxnSpLocks/>
            </p:cNvCxnSpPr>
            <p:nvPr/>
          </p:nvCxnSpPr>
          <p:spPr>
            <a:xfrm>
              <a:off x="7417264" y="5627738"/>
              <a:ext cx="0" cy="264109"/>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grpSp>
      <p:sp>
        <p:nvSpPr>
          <p:cNvPr id="43" name="Textfeld 42">
            <a:extLst>
              <a:ext uri="{FF2B5EF4-FFF2-40B4-BE49-F238E27FC236}">
                <a16:creationId xmlns:a16="http://schemas.microsoft.com/office/drawing/2014/main" id="{598E5B24-D90B-4288-A980-43D2FEFB80F3}"/>
              </a:ext>
            </a:extLst>
          </p:cNvPr>
          <p:cNvSpPr txBox="1"/>
          <p:nvPr/>
        </p:nvSpPr>
        <p:spPr>
          <a:xfrm>
            <a:off x="25400" y="773113"/>
            <a:ext cx="4108450" cy="1385887"/>
          </a:xfrm>
          <a:prstGeom prst="rect">
            <a:avLst/>
          </a:prstGeom>
          <a:noFill/>
        </p:spPr>
        <p:txBody>
          <a:bodyPr>
            <a:spAutoFit/>
          </a:bodyPr>
          <a:lstStyle/>
          <a:p>
            <a:pPr algn="ctr" eaLnBrk="1" fontAlgn="auto" hangingPunct="1">
              <a:spcBef>
                <a:spcPts val="0"/>
              </a:spcBef>
              <a:spcAft>
                <a:spcPts val="0"/>
              </a:spcAft>
              <a:defRPr/>
            </a:pPr>
            <a:r>
              <a:rPr lang="de-DE" sz="2000" dirty="0">
                <a:solidFill>
                  <a:schemeClr val="accent2">
                    <a:lumMod val="75000"/>
                  </a:schemeClr>
                </a:solidFill>
                <a:latin typeface="Calibri "/>
                <a:ea typeface="Calibri" panose="020F0502020204030204" pitchFamily="34" charset="0"/>
                <a:cs typeface="Segoe UI"/>
              </a:rPr>
              <a:t>Zukunft gestalten</a:t>
            </a:r>
          </a:p>
          <a:p>
            <a:pPr algn="ctr" eaLnBrk="1" fontAlgn="auto" hangingPunct="1">
              <a:spcBef>
                <a:spcPts val="0"/>
              </a:spcBef>
              <a:spcAft>
                <a:spcPts val="0"/>
              </a:spcAft>
              <a:defRPr/>
            </a:pPr>
            <a:r>
              <a:rPr lang="de-DE" sz="3200" b="1" dirty="0">
                <a:solidFill>
                  <a:schemeClr val="accent2">
                    <a:lumMod val="75000"/>
                  </a:schemeClr>
                </a:solidFill>
                <a:latin typeface="Calibri "/>
                <a:ea typeface="Calibri" panose="020F0502020204030204" pitchFamily="34" charset="0"/>
                <a:cs typeface="Segoe UI"/>
              </a:rPr>
              <a:t>Demokratie</a:t>
            </a:r>
          </a:p>
          <a:p>
            <a:pPr algn="ctr" eaLnBrk="1" fontAlgn="auto" hangingPunct="1">
              <a:spcBef>
                <a:spcPts val="0"/>
              </a:spcBef>
              <a:spcAft>
                <a:spcPts val="0"/>
              </a:spcAft>
              <a:defRPr/>
            </a:pPr>
            <a:r>
              <a:rPr lang="de-DE" sz="3200" b="1" dirty="0">
                <a:solidFill>
                  <a:schemeClr val="accent2">
                    <a:lumMod val="75000"/>
                  </a:schemeClr>
                </a:solidFill>
                <a:latin typeface="Calibri "/>
                <a:ea typeface="Calibri" panose="020F0502020204030204" pitchFamily="34" charset="0"/>
                <a:cs typeface="Segoe UI"/>
              </a:rPr>
              <a:t>leben</a:t>
            </a:r>
          </a:p>
        </p:txBody>
      </p:sp>
      <p:sp>
        <p:nvSpPr>
          <p:cNvPr id="24" name="Rechteck: abgerundete Ecken 23">
            <a:extLst>
              <a:ext uri="{FF2B5EF4-FFF2-40B4-BE49-F238E27FC236}">
                <a16:creationId xmlns:a16="http://schemas.microsoft.com/office/drawing/2014/main" id="{4F27B729-7DCF-41E9-9E37-C0A33B87F7E5}"/>
              </a:ext>
            </a:extLst>
          </p:cNvPr>
          <p:cNvSpPr/>
          <p:nvPr/>
        </p:nvSpPr>
        <p:spPr>
          <a:xfrm>
            <a:off x="473075" y="3800475"/>
            <a:ext cx="1428750" cy="744538"/>
          </a:xfrm>
          <a:prstGeom prst="roundRect">
            <a:avLst/>
          </a:prstGeom>
          <a:solidFill>
            <a:schemeClr val="bg1">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200" dirty="0">
              <a:solidFill>
                <a:schemeClr val="accent1">
                  <a:lumMod val="75000"/>
                </a:schemeClr>
              </a:solidFill>
            </a:endParaRPr>
          </a:p>
        </p:txBody>
      </p:sp>
      <p:sp>
        <p:nvSpPr>
          <p:cNvPr id="25" name="Rechteck: abgerundete Ecken 24">
            <a:extLst>
              <a:ext uri="{FF2B5EF4-FFF2-40B4-BE49-F238E27FC236}">
                <a16:creationId xmlns:a16="http://schemas.microsoft.com/office/drawing/2014/main" id="{564FD1B3-B112-4750-9CF0-ED3AAE7D7AC2}"/>
              </a:ext>
            </a:extLst>
          </p:cNvPr>
          <p:cNvSpPr/>
          <p:nvPr/>
        </p:nvSpPr>
        <p:spPr>
          <a:xfrm>
            <a:off x="2078038" y="4899025"/>
            <a:ext cx="1430337" cy="744538"/>
          </a:xfrm>
          <a:prstGeom prst="roundRect">
            <a:avLst/>
          </a:prstGeom>
          <a:solidFill>
            <a:schemeClr val="bg1">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200" dirty="0">
              <a:solidFill>
                <a:schemeClr val="accent1">
                  <a:lumMod val="75000"/>
                </a:schemeClr>
              </a:solidFill>
            </a:endParaRPr>
          </a:p>
        </p:txBody>
      </p:sp>
      <p:sp>
        <p:nvSpPr>
          <p:cNvPr id="26" name="Rechteck: abgerundete Ecken 25">
            <a:extLst>
              <a:ext uri="{FF2B5EF4-FFF2-40B4-BE49-F238E27FC236}">
                <a16:creationId xmlns:a16="http://schemas.microsoft.com/office/drawing/2014/main" id="{844A58D4-E990-445A-9A2A-3ABFEA46A610}"/>
              </a:ext>
            </a:extLst>
          </p:cNvPr>
          <p:cNvSpPr/>
          <p:nvPr/>
        </p:nvSpPr>
        <p:spPr>
          <a:xfrm>
            <a:off x="465138" y="4902200"/>
            <a:ext cx="1430337" cy="744538"/>
          </a:xfrm>
          <a:prstGeom prst="roundRect">
            <a:avLst/>
          </a:prstGeom>
          <a:solidFill>
            <a:schemeClr val="bg1">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200" dirty="0">
              <a:solidFill>
                <a:schemeClr val="accent1">
                  <a:lumMod val="75000"/>
                </a:schemeClr>
              </a:solidFill>
            </a:endParaRPr>
          </a:p>
        </p:txBody>
      </p:sp>
      <p:pic>
        <p:nvPicPr>
          <p:cNvPr id="10248" name="Grafik 19">
            <a:extLst>
              <a:ext uri="{FF2B5EF4-FFF2-40B4-BE49-F238E27FC236}">
                <a16:creationId xmlns:a16="http://schemas.microsoft.com/office/drawing/2014/main" id="{9F70187D-B009-4314-8718-2A9B50F97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25" y="2305050"/>
            <a:ext cx="854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BCD"/>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BF718E65-274E-413F-8A38-3BFE34ECC90F}"/>
              </a:ext>
            </a:extLst>
          </p:cNvPr>
          <p:cNvSpPr txBox="1"/>
          <p:nvPr/>
        </p:nvSpPr>
        <p:spPr>
          <a:xfrm>
            <a:off x="4373563" y="866775"/>
            <a:ext cx="7345362" cy="5124450"/>
          </a:xfrm>
          <a:prstGeom prst="rect">
            <a:avLst/>
          </a:prstGeom>
          <a:solidFill>
            <a:schemeClr val="bg1"/>
          </a:solidFill>
          <a:ln>
            <a:solidFill>
              <a:srgbClr val="FFCE85"/>
            </a:solidFill>
          </a:ln>
          <a:effectLst>
            <a:outerShdw blurRad="50800" dist="38100" dir="2700000" algn="tl" rotWithShape="0">
              <a:prstClr val="black">
                <a:alpha val="40000"/>
              </a:prstClr>
            </a:outerShdw>
          </a:effectLst>
        </p:spPr>
        <p:txBody>
          <a:bodyPr>
            <a:spAutoFit/>
          </a:bodyPr>
          <a:lstStyle/>
          <a:p>
            <a:pPr eaLnBrk="1" fontAlgn="auto" hangingPunct="1">
              <a:spcBef>
                <a:spcPts val="600"/>
              </a:spcBef>
              <a:spcAft>
                <a:spcPts val="0"/>
              </a:spcAft>
              <a:defRPr/>
            </a:pPr>
            <a:endParaRPr lang="de-DE" sz="400" kern="100" dirty="0">
              <a:latin typeface="+mn-lt"/>
              <a:ea typeface="Aptos" panose="020B0004020202020204" pitchFamily="34" charset="0"/>
              <a:cs typeface="Times New Roman" panose="02020603050405020304" pitchFamily="18" charset="0"/>
            </a:endParaRPr>
          </a:p>
          <a:p>
            <a:pPr eaLnBrk="1" fontAlgn="auto" hangingPunct="1">
              <a:spcBef>
                <a:spcPts val="600"/>
              </a:spcBef>
              <a:spcAft>
                <a:spcPts val="0"/>
              </a:spcAft>
              <a:defRPr/>
            </a:pPr>
            <a:r>
              <a:rPr lang="de-DE" kern="100" dirty="0">
                <a:latin typeface="+mn-lt"/>
                <a:ea typeface="Aptos" panose="020B0004020202020204" pitchFamily="34" charset="0"/>
                <a:cs typeface="Times New Roman" panose="02020603050405020304" pitchFamily="18" charset="0"/>
              </a:rPr>
              <a:t>Das Zukunftsthema „Demokratie leben“ soll in der Lernumgebung am Seminar folgendermaßen sichtbar werden:</a:t>
            </a:r>
          </a:p>
          <a:p>
            <a:pPr marL="742950" lvl="1" indent="-285750" eaLnBrk="1" fontAlgn="auto" hangingPunct="1">
              <a:spcBef>
                <a:spcPts val="600"/>
              </a:spcBef>
              <a:spcAft>
                <a:spcPts val="0"/>
              </a:spcAft>
              <a:buFont typeface="Arial" panose="020B0604020202020204" pitchFamily="34" charset="0"/>
              <a:buChar char="•"/>
              <a:defRPr/>
            </a:pPr>
            <a:r>
              <a:rPr lang="de-DE" dirty="0">
                <a:latin typeface="+mn-lt"/>
              </a:rPr>
              <a:t>unsere Werte </a:t>
            </a:r>
            <a:r>
              <a:rPr lang="de-DE" dirty="0" err="1">
                <a:latin typeface="+mn-lt"/>
              </a:rPr>
              <a:t>bewusst</a:t>
            </a:r>
            <a:r>
              <a:rPr lang="de-DE" dirty="0">
                <a:latin typeface="+mn-lt"/>
              </a:rPr>
              <a:t> machen (z.B. durch Aktionen, Ausstellungen); </a:t>
            </a:r>
          </a:p>
          <a:p>
            <a:pPr marL="742950" lvl="1" indent="-285750" eaLnBrk="1" fontAlgn="auto" hangingPunct="1">
              <a:spcBef>
                <a:spcPts val="600"/>
              </a:spcBef>
              <a:spcAft>
                <a:spcPts val="0"/>
              </a:spcAft>
              <a:buFont typeface="Arial" panose="020B0604020202020204" pitchFamily="34" charset="0"/>
              <a:buChar char="•"/>
              <a:defRPr/>
            </a:pPr>
            <a:r>
              <a:rPr lang="de-DE" dirty="0">
                <a:latin typeface="+mn-lt"/>
              </a:rPr>
              <a:t>Interessen, Bedürfnissen und Erwartungen der </a:t>
            </a:r>
            <a:r>
              <a:rPr lang="de-DE" dirty="0" err="1">
                <a:latin typeface="+mn-lt"/>
              </a:rPr>
              <a:t>Referendar:innen</a:t>
            </a:r>
            <a:r>
              <a:rPr lang="de-DE" dirty="0">
                <a:latin typeface="+mn-lt"/>
              </a:rPr>
              <a:t> erheben und berücksichtigen (z.B. in Fachsitzungen);</a:t>
            </a:r>
          </a:p>
          <a:p>
            <a:pPr marL="742950" lvl="1" indent="-285750" eaLnBrk="1" fontAlgn="auto" hangingPunct="1">
              <a:spcBef>
                <a:spcPts val="600"/>
              </a:spcBef>
              <a:spcAft>
                <a:spcPts val="0"/>
              </a:spcAft>
              <a:buFont typeface="Arial" panose="020B0604020202020204" pitchFamily="34" charset="0"/>
              <a:buChar char="•"/>
              <a:defRPr/>
            </a:pPr>
            <a:r>
              <a:rPr lang="de-DE" dirty="0">
                <a:latin typeface="+mn-lt"/>
              </a:rPr>
              <a:t>Wahlmöglichkeiten zur individuellen Schwerpunkt-setzung für </a:t>
            </a:r>
            <a:r>
              <a:rPr lang="de-DE" dirty="0" err="1">
                <a:latin typeface="+mn-lt"/>
              </a:rPr>
              <a:t>Referendar:innen</a:t>
            </a:r>
            <a:r>
              <a:rPr lang="de-DE" dirty="0">
                <a:latin typeface="+mn-lt"/>
              </a:rPr>
              <a:t> anbieten (z.B. Zusatz-qualifikationen, ergänzende Angebote und freiwillige Zertifikate, Modulwoche, Exkursionen);</a:t>
            </a:r>
          </a:p>
          <a:p>
            <a:pPr marL="742950" lvl="1" indent="-285750" eaLnBrk="1" fontAlgn="auto" hangingPunct="1">
              <a:spcBef>
                <a:spcPts val="600"/>
              </a:spcBef>
              <a:spcAft>
                <a:spcPts val="0"/>
              </a:spcAft>
              <a:buFont typeface="Arial" panose="020B0604020202020204" pitchFamily="34" charset="0"/>
              <a:buChar char="•"/>
              <a:defRPr/>
            </a:pPr>
            <a:r>
              <a:rPr lang="de-DE" dirty="0">
                <a:latin typeface="+mn-lt"/>
              </a:rPr>
              <a:t>selbstgesteuertes und kollaboratives Lernen ermöglichen (z.B. </a:t>
            </a:r>
            <a:r>
              <a:rPr lang="de-DE" dirty="0" err="1">
                <a:latin typeface="+mn-lt"/>
              </a:rPr>
              <a:t>Deeper</a:t>
            </a:r>
            <a:r>
              <a:rPr lang="de-DE" dirty="0">
                <a:latin typeface="+mn-lt"/>
              </a:rPr>
              <a:t> Learning, </a:t>
            </a:r>
            <a:r>
              <a:rPr lang="de-DE" dirty="0" err="1">
                <a:latin typeface="+mn-lt"/>
              </a:rPr>
              <a:t>FREIday</a:t>
            </a:r>
            <a:r>
              <a:rPr lang="de-DE" dirty="0">
                <a:latin typeface="+mn-lt"/>
              </a:rPr>
              <a:t> in Fachsitzungen);</a:t>
            </a:r>
          </a:p>
          <a:p>
            <a:pPr marL="742950" lvl="1" indent="-285750" eaLnBrk="1" fontAlgn="auto" hangingPunct="1">
              <a:spcBef>
                <a:spcPts val="600"/>
              </a:spcBef>
              <a:spcAft>
                <a:spcPts val="0"/>
              </a:spcAft>
              <a:buFont typeface="Arial" panose="020B0604020202020204" pitchFamily="34" charset="0"/>
              <a:buChar char="•"/>
              <a:defRPr/>
            </a:pPr>
            <a:r>
              <a:rPr lang="de-DE" dirty="0">
                <a:latin typeface="+mn-lt"/>
              </a:rPr>
              <a:t>Kooperation fördern (z.B. Hospitationen, gemeinsame UB, gemeinsame Unterrichtsvorbereitung, Gestaltung eines „</a:t>
            </a:r>
            <a:r>
              <a:rPr lang="de-DE" dirty="0" err="1">
                <a:latin typeface="+mn-lt"/>
              </a:rPr>
              <a:t>co-working</a:t>
            </a:r>
            <a:r>
              <a:rPr lang="de-DE" dirty="0">
                <a:latin typeface="+mn-lt"/>
              </a:rPr>
              <a:t> </a:t>
            </a:r>
            <a:r>
              <a:rPr lang="de-DE" dirty="0" err="1">
                <a:latin typeface="+mn-lt"/>
              </a:rPr>
              <a:t>space</a:t>
            </a:r>
            <a:r>
              <a:rPr lang="de-DE" dirty="0">
                <a:latin typeface="+mn-lt"/>
              </a:rPr>
              <a:t>“); </a:t>
            </a:r>
          </a:p>
          <a:p>
            <a:pPr marL="742950" lvl="1" indent="-285750" eaLnBrk="1" fontAlgn="auto" hangingPunct="1">
              <a:spcBef>
                <a:spcPts val="600"/>
              </a:spcBef>
              <a:spcAft>
                <a:spcPts val="0"/>
              </a:spcAft>
              <a:buFont typeface="Arial" panose="020B0604020202020204" pitchFamily="34" charset="0"/>
              <a:buChar char="•"/>
              <a:defRPr/>
            </a:pPr>
            <a:r>
              <a:rPr lang="de-DE" dirty="0">
                <a:latin typeface="+mn-lt"/>
              </a:rPr>
              <a:t>Kooperationen mit externen Partnern ausbauen (z.B. Jahr des Grundgesetzes der Heilbronner Schulen, lange Nacht der Demokratie) und Mitarbeit in Netzwerken vertiefen.</a:t>
            </a:r>
          </a:p>
        </p:txBody>
      </p:sp>
      <p:sp>
        <p:nvSpPr>
          <p:cNvPr id="32" name="Textfeld 31">
            <a:extLst>
              <a:ext uri="{FF2B5EF4-FFF2-40B4-BE49-F238E27FC236}">
                <a16:creationId xmlns:a16="http://schemas.microsoft.com/office/drawing/2014/main" id="{3D0877FA-A831-4C69-8D66-FC4B3A4B9E0F}"/>
              </a:ext>
            </a:extLst>
          </p:cNvPr>
          <p:cNvSpPr txBox="1"/>
          <p:nvPr/>
        </p:nvSpPr>
        <p:spPr>
          <a:xfrm>
            <a:off x="25400" y="773113"/>
            <a:ext cx="4108450" cy="1385887"/>
          </a:xfrm>
          <a:prstGeom prst="rect">
            <a:avLst/>
          </a:prstGeom>
          <a:noFill/>
        </p:spPr>
        <p:txBody>
          <a:bodyPr>
            <a:spAutoFit/>
          </a:bodyPr>
          <a:lstStyle/>
          <a:p>
            <a:pPr algn="ctr" eaLnBrk="1" fontAlgn="auto" hangingPunct="1">
              <a:spcBef>
                <a:spcPts val="0"/>
              </a:spcBef>
              <a:spcAft>
                <a:spcPts val="0"/>
              </a:spcAft>
              <a:defRPr/>
            </a:pPr>
            <a:r>
              <a:rPr lang="de-DE" sz="2000" dirty="0">
                <a:solidFill>
                  <a:srgbClr val="BC5610"/>
                </a:solidFill>
                <a:latin typeface="Calibri "/>
                <a:ea typeface="Calibri" panose="020F0502020204030204" pitchFamily="34" charset="0"/>
                <a:cs typeface="Segoe UI"/>
              </a:rPr>
              <a:t>Zukunft gestalten</a:t>
            </a:r>
          </a:p>
          <a:p>
            <a:pPr algn="ctr" eaLnBrk="1" fontAlgn="auto" hangingPunct="1">
              <a:spcBef>
                <a:spcPts val="0"/>
              </a:spcBef>
              <a:spcAft>
                <a:spcPts val="0"/>
              </a:spcAft>
              <a:defRPr/>
            </a:pPr>
            <a:r>
              <a:rPr lang="de-DE" sz="3200" b="1" dirty="0">
                <a:solidFill>
                  <a:schemeClr val="accent2">
                    <a:lumMod val="75000"/>
                  </a:schemeClr>
                </a:solidFill>
                <a:latin typeface="Calibri "/>
                <a:ea typeface="Calibri" panose="020F0502020204030204" pitchFamily="34" charset="0"/>
                <a:cs typeface="Segoe UI"/>
              </a:rPr>
              <a:t>Demokratie</a:t>
            </a:r>
          </a:p>
          <a:p>
            <a:pPr algn="ctr" eaLnBrk="1" fontAlgn="auto" hangingPunct="1">
              <a:spcBef>
                <a:spcPts val="0"/>
              </a:spcBef>
              <a:spcAft>
                <a:spcPts val="0"/>
              </a:spcAft>
              <a:defRPr/>
            </a:pPr>
            <a:r>
              <a:rPr lang="de-DE" sz="3200" b="1" dirty="0">
                <a:solidFill>
                  <a:schemeClr val="accent2">
                    <a:lumMod val="75000"/>
                  </a:schemeClr>
                </a:solidFill>
                <a:latin typeface="Calibri "/>
                <a:ea typeface="Calibri" panose="020F0502020204030204" pitchFamily="34" charset="0"/>
                <a:cs typeface="Segoe UI"/>
              </a:rPr>
              <a:t>leben</a:t>
            </a:r>
          </a:p>
        </p:txBody>
      </p:sp>
      <p:grpSp>
        <p:nvGrpSpPr>
          <p:cNvPr id="28" name="Gruppieren 27">
            <a:extLst>
              <a:ext uri="{FF2B5EF4-FFF2-40B4-BE49-F238E27FC236}">
                <a16:creationId xmlns:a16="http://schemas.microsoft.com/office/drawing/2014/main" id="{65E770B5-7993-4D26-BB50-FAB7B94254A7}"/>
              </a:ext>
            </a:extLst>
          </p:cNvPr>
          <p:cNvGrpSpPr/>
          <p:nvPr/>
        </p:nvGrpSpPr>
        <p:grpSpPr>
          <a:xfrm>
            <a:off x="472446" y="3794507"/>
            <a:ext cx="3050061" cy="1848487"/>
            <a:chOff x="6742117" y="5005795"/>
            <a:chExt cx="2824677" cy="1475728"/>
          </a:xfrm>
          <a:solidFill>
            <a:srgbClr val="FFCE85"/>
          </a:solidFill>
        </p:grpSpPr>
        <p:grpSp>
          <p:nvGrpSpPr>
            <p:cNvPr id="29" name="Gruppieren 28">
              <a:extLst>
                <a:ext uri="{FF2B5EF4-FFF2-40B4-BE49-F238E27FC236}">
                  <a16:creationId xmlns:a16="http://schemas.microsoft.com/office/drawing/2014/main" id="{FF4ADE4A-30DD-4A3A-9D6A-B70DCE707AD0}"/>
                </a:ext>
              </a:extLst>
            </p:cNvPr>
            <p:cNvGrpSpPr/>
            <p:nvPr/>
          </p:nvGrpSpPr>
          <p:grpSpPr>
            <a:xfrm>
              <a:off x="6742117" y="5005795"/>
              <a:ext cx="2824677" cy="1475728"/>
              <a:chOff x="6160664" y="170930"/>
              <a:chExt cx="2824677" cy="1475728"/>
            </a:xfrm>
            <a:grpFill/>
          </p:grpSpPr>
          <p:grpSp>
            <p:nvGrpSpPr>
              <p:cNvPr id="35" name="Gruppieren 34">
                <a:extLst>
                  <a:ext uri="{FF2B5EF4-FFF2-40B4-BE49-F238E27FC236}">
                    <a16:creationId xmlns:a16="http://schemas.microsoft.com/office/drawing/2014/main" id="{B8290535-C19B-4814-8CD9-099B281FF335}"/>
                  </a:ext>
                </a:extLst>
              </p:cNvPr>
              <p:cNvGrpSpPr/>
              <p:nvPr/>
            </p:nvGrpSpPr>
            <p:grpSpPr>
              <a:xfrm>
                <a:off x="6160664" y="170930"/>
                <a:ext cx="2824677" cy="1475728"/>
                <a:chOff x="6160664" y="170930"/>
                <a:chExt cx="2824677" cy="1475728"/>
              </a:xfrm>
              <a:grpFill/>
            </p:grpSpPr>
            <p:sp>
              <p:nvSpPr>
                <p:cNvPr id="38" name="Rechteck: abgerundete Ecken 37">
                  <a:extLst>
                    <a:ext uri="{FF2B5EF4-FFF2-40B4-BE49-F238E27FC236}">
                      <a16:creationId xmlns:a16="http://schemas.microsoft.com/office/drawing/2014/main" id="{AE578134-7F10-4D45-8D9A-02DC9F38FDC4}"/>
                    </a:ext>
                  </a:extLst>
                </p:cNvPr>
                <p:cNvSpPr/>
                <p:nvPr/>
              </p:nvSpPr>
              <p:spPr>
                <a:xfrm>
                  <a:off x="6160665" y="170930"/>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rgbClr val="BC5610"/>
                      </a:solidFill>
                    </a:rPr>
                    <a:t>Kompetenzen </a:t>
                  </a:r>
                </a:p>
                <a:p>
                  <a:pPr algn="ctr" eaLnBrk="1" fontAlgn="auto" hangingPunct="1">
                    <a:spcBef>
                      <a:spcPts val="0"/>
                    </a:spcBef>
                    <a:spcAft>
                      <a:spcPts val="0"/>
                    </a:spcAft>
                    <a:defRPr/>
                  </a:pPr>
                  <a:r>
                    <a:rPr lang="de-DE" sz="1200" b="1" dirty="0">
                      <a:solidFill>
                        <a:srgbClr val="BC5610"/>
                      </a:solidFill>
                    </a:rPr>
                    <a:t>der </a:t>
                  </a:r>
                </a:p>
                <a:p>
                  <a:pPr algn="ctr" eaLnBrk="1" fontAlgn="auto" hangingPunct="1">
                    <a:spcBef>
                      <a:spcPts val="0"/>
                    </a:spcBef>
                    <a:spcAft>
                      <a:spcPts val="0"/>
                    </a:spcAft>
                    <a:defRPr/>
                  </a:pPr>
                  <a:r>
                    <a:rPr lang="de-DE" sz="1200" b="1" dirty="0" err="1">
                      <a:solidFill>
                        <a:srgbClr val="BC5610"/>
                      </a:solidFill>
                    </a:rPr>
                    <a:t>Referendar:innen</a:t>
                  </a:r>
                  <a:endParaRPr lang="de-DE" sz="1200" b="1" dirty="0">
                    <a:solidFill>
                      <a:srgbClr val="BC5610"/>
                    </a:solidFill>
                  </a:endParaRPr>
                </a:p>
              </p:txBody>
            </p:sp>
            <p:sp>
              <p:nvSpPr>
                <p:cNvPr id="39" name="Rechteck: abgerundete Ecken 38">
                  <a:extLst>
                    <a:ext uri="{FF2B5EF4-FFF2-40B4-BE49-F238E27FC236}">
                      <a16:creationId xmlns:a16="http://schemas.microsoft.com/office/drawing/2014/main" id="{9513EBFA-4030-4124-B009-9762FD122388}"/>
                    </a:ext>
                  </a:extLst>
                </p:cNvPr>
                <p:cNvSpPr/>
                <p:nvPr/>
              </p:nvSpPr>
              <p:spPr>
                <a:xfrm>
                  <a:off x="7660870" y="1052219"/>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rgbClr val="BC5610"/>
                      </a:solidFill>
                    </a:rPr>
                    <a:t>Organisations-</a:t>
                  </a:r>
                </a:p>
                <a:p>
                  <a:pPr algn="ctr" eaLnBrk="1" fontAlgn="auto" hangingPunct="1">
                    <a:spcBef>
                      <a:spcPts val="0"/>
                    </a:spcBef>
                    <a:spcAft>
                      <a:spcPts val="0"/>
                    </a:spcAft>
                    <a:defRPr/>
                  </a:pPr>
                  <a:r>
                    <a:rPr lang="de-DE" sz="1200" b="1" dirty="0" err="1">
                      <a:solidFill>
                        <a:srgbClr val="BC5610"/>
                      </a:solidFill>
                    </a:rPr>
                    <a:t>prozesse</a:t>
                  </a:r>
                  <a:r>
                    <a:rPr lang="de-DE" sz="1200" b="1" dirty="0">
                      <a:solidFill>
                        <a:srgbClr val="BC5610"/>
                      </a:solidFill>
                    </a:rPr>
                    <a:t> </a:t>
                  </a:r>
                </a:p>
                <a:p>
                  <a:pPr algn="ctr" eaLnBrk="1" fontAlgn="auto" hangingPunct="1">
                    <a:spcBef>
                      <a:spcPts val="0"/>
                    </a:spcBef>
                    <a:spcAft>
                      <a:spcPts val="0"/>
                    </a:spcAft>
                    <a:defRPr/>
                  </a:pPr>
                  <a:r>
                    <a:rPr lang="de-DE" sz="1200" b="1" dirty="0">
                      <a:solidFill>
                        <a:srgbClr val="BC5610"/>
                      </a:solidFill>
                    </a:rPr>
                    <a:t>im Seminar</a:t>
                  </a:r>
                </a:p>
              </p:txBody>
            </p:sp>
            <p:sp>
              <p:nvSpPr>
                <p:cNvPr id="40" name="Rechteck: abgerundete Ecken 39">
                  <a:extLst>
                    <a:ext uri="{FF2B5EF4-FFF2-40B4-BE49-F238E27FC236}">
                      <a16:creationId xmlns:a16="http://schemas.microsoft.com/office/drawing/2014/main" id="{34468259-9A36-4102-9190-0BB2B9761053}"/>
                    </a:ext>
                  </a:extLst>
                </p:cNvPr>
                <p:cNvSpPr/>
                <p:nvPr/>
              </p:nvSpPr>
              <p:spPr>
                <a:xfrm>
                  <a:off x="7652355" y="170931"/>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rgbClr val="BC5610"/>
                      </a:solidFill>
                    </a:rPr>
                    <a:t>Professionalität des </a:t>
                  </a:r>
                </a:p>
                <a:p>
                  <a:pPr algn="ctr" eaLnBrk="1" fontAlgn="auto" hangingPunct="1">
                    <a:spcBef>
                      <a:spcPts val="0"/>
                    </a:spcBef>
                    <a:spcAft>
                      <a:spcPts val="0"/>
                    </a:spcAft>
                    <a:defRPr/>
                  </a:pPr>
                  <a:r>
                    <a:rPr lang="de-DE" sz="1200" b="1" dirty="0">
                      <a:solidFill>
                        <a:srgbClr val="BC5610"/>
                      </a:solidFill>
                    </a:rPr>
                    <a:t>Lehrpersonals</a:t>
                  </a:r>
                </a:p>
              </p:txBody>
            </p:sp>
            <p:sp>
              <p:nvSpPr>
                <p:cNvPr id="41" name="Rechteck: abgerundete Ecken 40">
                  <a:extLst>
                    <a:ext uri="{FF2B5EF4-FFF2-40B4-BE49-F238E27FC236}">
                      <a16:creationId xmlns:a16="http://schemas.microsoft.com/office/drawing/2014/main" id="{E69B9549-EF37-45B7-966F-F47408D28FD9}"/>
                    </a:ext>
                  </a:extLst>
                </p:cNvPr>
                <p:cNvSpPr/>
                <p:nvPr/>
              </p:nvSpPr>
              <p:spPr>
                <a:xfrm>
                  <a:off x="6160664" y="1052219"/>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rgbClr val="BC5610"/>
                      </a:solidFill>
                    </a:rPr>
                    <a:t>Lernumgebung </a:t>
                  </a:r>
                </a:p>
                <a:p>
                  <a:pPr algn="ctr" eaLnBrk="1" fontAlgn="auto" hangingPunct="1">
                    <a:spcBef>
                      <a:spcPts val="0"/>
                    </a:spcBef>
                    <a:spcAft>
                      <a:spcPts val="0"/>
                    </a:spcAft>
                    <a:defRPr/>
                  </a:pPr>
                  <a:r>
                    <a:rPr lang="de-DE" sz="1200" b="1" dirty="0">
                      <a:solidFill>
                        <a:srgbClr val="BC5610"/>
                      </a:solidFill>
                    </a:rPr>
                    <a:t>am </a:t>
                  </a:r>
                </a:p>
                <a:p>
                  <a:pPr algn="ctr" eaLnBrk="1" fontAlgn="auto" hangingPunct="1">
                    <a:spcBef>
                      <a:spcPts val="0"/>
                    </a:spcBef>
                    <a:spcAft>
                      <a:spcPts val="0"/>
                    </a:spcAft>
                    <a:defRPr/>
                  </a:pPr>
                  <a:r>
                    <a:rPr lang="de-DE" sz="1200" b="1" dirty="0">
                      <a:solidFill>
                        <a:srgbClr val="BC5610"/>
                      </a:solidFill>
                    </a:rPr>
                    <a:t>Seminar</a:t>
                  </a:r>
                </a:p>
              </p:txBody>
            </p:sp>
          </p:grpSp>
          <p:cxnSp>
            <p:nvCxnSpPr>
              <p:cNvPr id="36" name="Gerader Verbinder 35">
                <a:extLst>
                  <a:ext uri="{FF2B5EF4-FFF2-40B4-BE49-F238E27FC236}">
                    <a16:creationId xmlns:a16="http://schemas.microsoft.com/office/drawing/2014/main" id="{6018DF83-8700-4868-BAE8-14007C7A5F95}"/>
                  </a:ext>
                </a:extLst>
              </p:cNvPr>
              <p:cNvCxnSpPr>
                <a:cxnSpLocks/>
              </p:cNvCxnSpPr>
              <p:nvPr/>
            </p:nvCxnSpPr>
            <p:spPr>
              <a:xfrm>
                <a:off x="7497444" y="466686"/>
                <a:ext cx="151505" cy="0"/>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F549ECEB-37A7-46C1-A1FC-9678CC51224D}"/>
                  </a:ext>
                </a:extLst>
              </p:cNvPr>
              <p:cNvCxnSpPr>
                <a:cxnSpLocks/>
              </p:cNvCxnSpPr>
              <p:nvPr/>
            </p:nvCxnSpPr>
            <p:spPr>
              <a:xfrm>
                <a:off x="7509365" y="1330286"/>
                <a:ext cx="151505" cy="0"/>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grpSp>
        <p:cxnSp>
          <p:nvCxnSpPr>
            <p:cNvPr id="30" name="Gerader Verbinder 29">
              <a:extLst>
                <a:ext uri="{FF2B5EF4-FFF2-40B4-BE49-F238E27FC236}">
                  <a16:creationId xmlns:a16="http://schemas.microsoft.com/office/drawing/2014/main" id="{03D76DBA-2FD0-458D-8991-BAB27C08571B}"/>
                </a:ext>
              </a:extLst>
            </p:cNvPr>
            <p:cNvCxnSpPr>
              <a:cxnSpLocks/>
            </p:cNvCxnSpPr>
            <p:nvPr/>
          </p:nvCxnSpPr>
          <p:spPr>
            <a:xfrm>
              <a:off x="8914024" y="5622975"/>
              <a:ext cx="0" cy="264109"/>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86B0738A-0267-47D1-ABE7-92080C543385}"/>
                </a:ext>
              </a:extLst>
            </p:cNvPr>
            <p:cNvCxnSpPr>
              <a:cxnSpLocks/>
            </p:cNvCxnSpPr>
            <p:nvPr/>
          </p:nvCxnSpPr>
          <p:spPr>
            <a:xfrm>
              <a:off x="7417264" y="5627738"/>
              <a:ext cx="0" cy="264109"/>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grpSp>
      <p:sp>
        <p:nvSpPr>
          <p:cNvPr id="42" name="Rechteck: abgerundete Ecken 41">
            <a:extLst>
              <a:ext uri="{FF2B5EF4-FFF2-40B4-BE49-F238E27FC236}">
                <a16:creationId xmlns:a16="http://schemas.microsoft.com/office/drawing/2014/main" id="{CC3F78E6-84B3-4344-8D20-71948271AB2D}"/>
              </a:ext>
            </a:extLst>
          </p:cNvPr>
          <p:cNvSpPr/>
          <p:nvPr/>
        </p:nvSpPr>
        <p:spPr>
          <a:xfrm>
            <a:off x="460375" y="3797300"/>
            <a:ext cx="1430338" cy="744538"/>
          </a:xfrm>
          <a:prstGeom prst="roundRect">
            <a:avLst/>
          </a:prstGeom>
          <a:solidFill>
            <a:schemeClr val="bg1">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200" dirty="0">
              <a:solidFill>
                <a:schemeClr val="accent1">
                  <a:lumMod val="75000"/>
                </a:schemeClr>
              </a:solidFill>
            </a:endParaRPr>
          </a:p>
        </p:txBody>
      </p:sp>
      <p:sp>
        <p:nvSpPr>
          <p:cNvPr id="43" name="Rechteck: abgerundete Ecken 42">
            <a:extLst>
              <a:ext uri="{FF2B5EF4-FFF2-40B4-BE49-F238E27FC236}">
                <a16:creationId xmlns:a16="http://schemas.microsoft.com/office/drawing/2014/main" id="{79C72EC8-36AB-4497-A79F-61A35E6135BC}"/>
              </a:ext>
            </a:extLst>
          </p:cNvPr>
          <p:cNvSpPr/>
          <p:nvPr/>
        </p:nvSpPr>
        <p:spPr>
          <a:xfrm>
            <a:off x="2087563" y="4899025"/>
            <a:ext cx="1430337" cy="744538"/>
          </a:xfrm>
          <a:prstGeom prst="roundRect">
            <a:avLst/>
          </a:prstGeom>
          <a:solidFill>
            <a:schemeClr val="bg1">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200" dirty="0">
              <a:solidFill>
                <a:schemeClr val="accent1">
                  <a:lumMod val="75000"/>
                </a:schemeClr>
              </a:solidFill>
            </a:endParaRPr>
          </a:p>
        </p:txBody>
      </p:sp>
      <p:sp>
        <p:nvSpPr>
          <p:cNvPr id="44" name="Rechteck: abgerundete Ecken 43">
            <a:extLst>
              <a:ext uri="{FF2B5EF4-FFF2-40B4-BE49-F238E27FC236}">
                <a16:creationId xmlns:a16="http://schemas.microsoft.com/office/drawing/2014/main" id="{64A4231E-5BE0-450C-AFFE-11ACE87CEE4B}"/>
              </a:ext>
            </a:extLst>
          </p:cNvPr>
          <p:cNvSpPr/>
          <p:nvPr/>
        </p:nvSpPr>
        <p:spPr>
          <a:xfrm>
            <a:off x="2081213" y="3803650"/>
            <a:ext cx="1430337" cy="744538"/>
          </a:xfrm>
          <a:prstGeom prst="roundRect">
            <a:avLst/>
          </a:prstGeom>
          <a:solidFill>
            <a:schemeClr val="bg1">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200" dirty="0">
              <a:solidFill>
                <a:schemeClr val="accent1">
                  <a:lumMod val="75000"/>
                </a:schemeClr>
              </a:solidFill>
            </a:endParaRPr>
          </a:p>
        </p:txBody>
      </p:sp>
      <p:pic>
        <p:nvPicPr>
          <p:cNvPr id="11272" name="Grafik 44">
            <a:extLst>
              <a:ext uri="{FF2B5EF4-FFF2-40B4-BE49-F238E27FC236}">
                <a16:creationId xmlns:a16="http://schemas.microsoft.com/office/drawing/2014/main" id="{8870E658-B5FF-4627-A18A-1B3FEC4F3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25" y="2305050"/>
            <a:ext cx="854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BCD"/>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34C38185-5B2F-4FEA-BBB8-212B734C40CA}"/>
              </a:ext>
            </a:extLst>
          </p:cNvPr>
          <p:cNvSpPr txBox="1"/>
          <p:nvPr/>
        </p:nvSpPr>
        <p:spPr>
          <a:xfrm>
            <a:off x="4238625" y="274638"/>
            <a:ext cx="7558088" cy="6494462"/>
          </a:xfrm>
          <a:prstGeom prst="rect">
            <a:avLst/>
          </a:prstGeom>
          <a:solidFill>
            <a:schemeClr val="bg1"/>
          </a:solidFill>
          <a:ln>
            <a:solidFill>
              <a:srgbClr val="FFCE85"/>
            </a:solidFill>
          </a:ln>
          <a:effectLst>
            <a:outerShdw blurRad="50800" dist="38100" dir="5400000" algn="t" rotWithShape="0">
              <a:prstClr val="black">
                <a:alpha val="40000"/>
              </a:prstClr>
            </a:outerShdw>
          </a:effectLst>
        </p:spPr>
        <p:txBody>
          <a:bodyPr>
            <a:spAutoFit/>
          </a:bodyPr>
          <a:lstStyle/>
          <a:p>
            <a:pPr eaLnBrk="1" fontAlgn="auto" hangingPunct="1">
              <a:spcBef>
                <a:spcPts val="0"/>
              </a:spcBef>
              <a:spcAft>
                <a:spcPts val="0"/>
              </a:spcAft>
              <a:defRPr/>
            </a:pPr>
            <a:endParaRPr lang="de-DE" sz="400" dirty="0">
              <a:solidFill>
                <a:srgbClr val="333333"/>
              </a:solidFill>
              <a:latin typeface="Calibri "/>
              <a:ea typeface="Calibri" panose="020F0502020204030204" pitchFamily="34" charset="0"/>
              <a:cs typeface="Segoe UI"/>
            </a:endParaRPr>
          </a:p>
          <a:p>
            <a:pPr eaLnBrk="1" fontAlgn="auto" hangingPunct="1">
              <a:spcBef>
                <a:spcPts val="0"/>
              </a:spcBef>
              <a:spcAft>
                <a:spcPts val="0"/>
              </a:spcAft>
              <a:defRPr/>
            </a:pPr>
            <a:endParaRPr lang="de-DE" sz="200" dirty="0">
              <a:latin typeface="+mn-lt"/>
            </a:endParaRPr>
          </a:p>
          <a:p>
            <a:pPr eaLnBrk="1" fontAlgn="auto" hangingPunct="1">
              <a:lnSpc>
                <a:spcPct val="107000"/>
              </a:lnSpc>
              <a:spcBef>
                <a:spcPts val="0"/>
              </a:spcBef>
              <a:spcAft>
                <a:spcPts val="800"/>
              </a:spcAft>
              <a:defRPr/>
            </a:pPr>
            <a:r>
              <a:rPr lang="de-DE" sz="1700" kern="100" dirty="0">
                <a:latin typeface="+mn-lt"/>
                <a:ea typeface="Aptos" panose="020B0004020202020204" pitchFamily="34" charset="0"/>
                <a:cs typeface="Times New Roman" panose="02020603050405020304" pitchFamily="18" charset="0"/>
              </a:rPr>
              <a:t>Das Zukunftsthema „Demokratie leben“ spiegelt sich in der Gestaltung der Organisation und Struktur der Ausbildung am Seminar wider</a:t>
            </a:r>
            <a:r>
              <a:rPr lang="de-DE" kern="100" dirty="0">
                <a:latin typeface="+mn-lt"/>
                <a:ea typeface="Aptos" panose="020B0004020202020204" pitchFamily="34" charset="0"/>
                <a:cs typeface="Times New Roman" panose="02020603050405020304" pitchFamily="18" charset="0"/>
              </a:rPr>
              <a:t>. </a:t>
            </a:r>
          </a:p>
          <a:p>
            <a:pPr eaLnBrk="1" fontAlgn="auto" hangingPunct="1">
              <a:lnSpc>
                <a:spcPct val="107000"/>
              </a:lnSpc>
              <a:spcBef>
                <a:spcPts val="0"/>
              </a:spcBef>
              <a:spcAft>
                <a:spcPts val="800"/>
              </a:spcAft>
              <a:defRPr/>
            </a:pPr>
            <a:r>
              <a:rPr lang="de-DE" sz="1700" kern="100" dirty="0">
                <a:latin typeface="+mn-lt"/>
                <a:ea typeface="Aptos" panose="020B0004020202020204" pitchFamily="34" charset="0"/>
                <a:cs typeface="Times New Roman" panose="02020603050405020304" pitchFamily="18" charset="0"/>
              </a:rPr>
              <a:t>Dies zeigt sich darin, </a:t>
            </a:r>
            <a:r>
              <a:rPr lang="de-DE" sz="1700" kern="100" dirty="0" err="1">
                <a:latin typeface="+mn-lt"/>
                <a:ea typeface="Aptos" panose="020B0004020202020204" pitchFamily="34" charset="0"/>
                <a:cs typeface="Times New Roman" panose="02020603050405020304" pitchFamily="18" charset="0"/>
              </a:rPr>
              <a:t>dass</a:t>
            </a:r>
            <a:r>
              <a:rPr lang="de-DE" sz="1700" kern="100" dirty="0">
                <a:latin typeface="+mn-lt"/>
                <a:ea typeface="Aptos" panose="020B0004020202020204" pitchFamily="34" charset="0"/>
                <a:cs typeface="Times New Roman" panose="02020603050405020304" pitchFamily="18" charset="0"/>
              </a:rPr>
              <a:t> wir</a:t>
            </a:r>
          </a:p>
          <a:p>
            <a:pPr marL="742950" lvl="1" indent="-285750" eaLnBrk="1" fontAlgn="auto" hangingPunct="1">
              <a:spcBef>
                <a:spcPts val="0"/>
              </a:spcBef>
              <a:spcAft>
                <a:spcPts val="0"/>
              </a:spcAft>
              <a:buFont typeface="Arial" panose="020B0604020202020204" pitchFamily="34" charset="0"/>
              <a:buChar char="•"/>
              <a:defRPr/>
            </a:pPr>
            <a:r>
              <a:rPr lang="de-DE" sz="1700" dirty="0">
                <a:latin typeface="+mn-lt"/>
              </a:rPr>
              <a:t>eine demokratische Seminarkultur leben;</a:t>
            </a:r>
          </a:p>
          <a:p>
            <a:pPr marL="742950" lvl="1" indent="-285750" eaLnBrk="1" fontAlgn="auto" hangingPunct="1">
              <a:spcBef>
                <a:spcPts val="0"/>
              </a:spcBef>
              <a:spcAft>
                <a:spcPts val="0"/>
              </a:spcAft>
              <a:buFont typeface="Arial" panose="020B0604020202020204" pitchFamily="34" charset="0"/>
              <a:buChar char="•"/>
              <a:defRPr/>
            </a:pPr>
            <a:r>
              <a:rPr lang="de-DE" sz="1700" dirty="0">
                <a:latin typeface="+mn-lt"/>
              </a:rPr>
              <a:t>eine Grundhaltung des Vertrauens schaffen;</a:t>
            </a:r>
          </a:p>
          <a:p>
            <a:pPr marL="742950" lvl="1" indent="-285750" eaLnBrk="1" fontAlgn="auto" hangingPunct="1">
              <a:spcBef>
                <a:spcPts val="0"/>
              </a:spcBef>
              <a:spcAft>
                <a:spcPts val="0"/>
              </a:spcAft>
              <a:buFont typeface="Arial" panose="020B0604020202020204" pitchFamily="34" charset="0"/>
              <a:buChar char="•"/>
              <a:defRPr/>
            </a:pPr>
            <a:r>
              <a:rPr lang="de-DE" sz="1700" dirty="0">
                <a:latin typeface="+mn-lt"/>
              </a:rPr>
              <a:t>alle Beteiligten ermuntern, Verantwortung für eine gelingende Ausbildung zu übernehmen;</a:t>
            </a:r>
          </a:p>
          <a:p>
            <a:pPr marL="742950" lvl="1" indent="-285750" eaLnBrk="1" fontAlgn="auto" hangingPunct="1">
              <a:spcBef>
                <a:spcPts val="0"/>
              </a:spcBef>
              <a:spcAft>
                <a:spcPts val="0"/>
              </a:spcAft>
              <a:buFont typeface="Arial" panose="020B0604020202020204" pitchFamily="34" charset="0"/>
              <a:buChar char="•"/>
              <a:defRPr/>
            </a:pPr>
            <a:r>
              <a:rPr lang="de-DE" sz="1700" dirty="0">
                <a:latin typeface="+mn-lt"/>
              </a:rPr>
              <a:t>flache Hierarchien mit offener, transparenter und teamarbeitsorientierter Arbeitsorganisation und Kommunikation fördern;</a:t>
            </a:r>
          </a:p>
          <a:p>
            <a:pPr marL="742950" lvl="1" indent="-285750" eaLnBrk="1" fontAlgn="auto" hangingPunct="1">
              <a:spcBef>
                <a:spcPts val="0"/>
              </a:spcBef>
              <a:spcAft>
                <a:spcPts val="0"/>
              </a:spcAft>
              <a:buFont typeface="Arial" panose="020B0604020202020204" pitchFamily="34" charset="0"/>
              <a:buChar char="•"/>
              <a:defRPr/>
            </a:pPr>
            <a:r>
              <a:rPr lang="de-DE" sz="1700" dirty="0">
                <a:latin typeface="+mn-lt"/>
              </a:rPr>
              <a:t>demokratische Meinungsbildung und Entscheidungsfindung (z.B. Seminarkonferenz, DB, Personalversammlung) ermöglichen;</a:t>
            </a:r>
          </a:p>
          <a:p>
            <a:pPr marL="742950" lvl="1" indent="-285750" eaLnBrk="1" fontAlgn="auto" hangingPunct="1">
              <a:spcBef>
                <a:spcPts val="0"/>
              </a:spcBef>
              <a:spcAft>
                <a:spcPts val="0"/>
              </a:spcAft>
              <a:buFont typeface="Arial" panose="020B0604020202020204" pitchFamily="34" charset="0"/>
              <a:buChar char="•"/>
              <a:defRPr/>
            </a:pPr>
            <a:r>
              <a:rPr lang="de-DE" sz="1700" dirty="0">
                <a:latin typeface="+mn-lt"/>
              </a:rPr>
              <a:t>demokratische Handlungsfelder für </a:t>
            </a:r>
            <a:r>
              <a:rPr lang="de-DE" sz="1700" dirty="0" err="1">
                <a:latin typeface="+mn-lt"/>
              </a:rPr>
              <a:t>Referendar:innen</a:t>
            </a:r>
            <a:r>
              <a:rPr lang="de-DE" sz="1700" dirty="0">
                <a:latin typeface="+mn-lt"/>
              </a:rPr>
              <a:t> eröffnen (z.B. inhaltliche Mitarbeit bei der Seminarentwicklung);</a:t>
            </a:r>
          </a:p>
          <a:p>
            <a:pPr marL="742950" lvl="1" indent="-285750" eaLnBrk="1" fontAlgn="auto" hangingPunct="1">
              <a:spcBef>
                <a:spcPts val="0"/>
              </a:spcBef>
              <a:spcAft>
                <a:spcPts val="0"/>
              </a:spcAft>
              <a:buFont typeface="Arial" panose="020B0604020202020204" pitchFamily="34" charset="0"/>
              <a:buChar char="•"/>
              <a:defRPr/>
            </a:pPr>
            <a:r>
              <a:rPr lang="de-DE" sz="1700" dirty="0">
                <a:latin typeface="+mn-lt"/>
              </a:rPr>
              <a:t>demokratisch gewählte </a:t>
            </a:r>
            <a:r>
              <a:rPr lang="de-DE" sz="1700" dirty="0" err="1">
                <a:latin typeface="+mn-lt"/>
              </a:rPr>
              <a:t>Vertreter:innen</a:t>
            </a:r>
            <a:r>
              <a:rPr lang="de-DE" sz="1700" dirty="0">
                <a:latin typeface="+mn-lt"/>
              </a:rPr>
              <a:t> der </a:t>
            </a:r>
            <a:r>
              <a:rPr lang="de-DE" sz="1700" dirty="0" err="1">
                <a:latin typeface="+mn-lt"/>
              </a:rPr>
              <a:t>Referendar:innen</a:t>
            </a:r>
            <a:r>
              <a:rPr lang="de-DE" sz="1700" dirty="0">
                <a:latin typeface="+mn-lt"/>
              </a:rPr>
              <a:t> (</a:t>
            </a:r>
            <a:r>
              <a:rPr lang="de-DE" sz="1700" dirty="0" err="1">
                <a:latin typeface="+mn-lt"/>
              </a:rPr>
              <a:t>Kurssprecher:innen</a:t>
            </a:r>
            <a:r>
              <a:rPr lang="de-DE" sz="1700" dirty="0">
                <a:latin typeface="+mn-lt"/>
              </a:rPr>
              <a:t>, APR, </a:t>
            </a:r>
            <a:r>
              <a:rPr lang="de-DE" sz="1700" dirty="0" err="1">
                <a:latin typeface="+mn-lt"/>
              </a:rPr>
              <a:t>BfC</a:t>
            </a:r>
            <a:r>
              <a:rPr lang="de-DE" sz="1700" dirty="0">
                <a:latin typeface="+mn-lt"/>
              </a:rPr>
              <a:t>) und des Lehrpersonals (</a:t>
            </a:r>
            <a:r>
              <a:rPr lang="de-DE" sz="1700" dirty="0" err="1">
                <a:latin typeface="+mn-lt"/>
              </a:rPr>
              <a:t>ÖPR</a:t>
            </a:r>
            <a:r>
              <a:rPr lang="de-DE" sz="1700" dirty="0">
                <a:latin typeface="+mn-lt"/>
              </a:rPr>
              <a:t>, </a:t>
            </a:r>
            <a:r>
              <a:rPr lang="de-DE" sz="1700" dirty="0" err="1">
                <a:latin typeface="+mn-lt"/>
              </a:rPr>
              <a:t>BfC</a:t>
            </a:r>
            <a:r>
              <a:rPr lang="de-DE" sz="1700" dirty="0">
                <a:latin typeface="+mn-lt"/>
              </a:rPr>
              <a:t>) in Entscheidungsprozesse einbeziehen;</a:t>
            </a:r>
          </a:p>
          <a:p>
            <a:pPr marL="742950" lvl="1" indent="-285750" eaLnBrk="1" fontAlgn="auto" hangingPunct="1">
              <a:spcBef>
                <a:spcPts val="0"/>
              </a:spcBef>
              <a:spcAft>
                <a:spcPts val="0"/>
              </a:spcAft>
              <a:buFont typeface="Arial" panose="020B0604020202020204" pitchFamily="34" charset="0"/>
              <a:buChar char="•"/>
              <a:defRPr/>
            </a:pPr>
            <a:r>
              <a:rPr lang="de-DE" sz="1700" dirty="0">
                <a:latin typeface="+mn-lt"/>
              </a:rPr>
              <a:t>Personalentwicklung fördern und Potentiale nutzen (z.B. durch Mitarbeitergespräche);</a:t>
            </a:r>
          </a:p>
          <a:p>
            <a:pPr marL="742950" lvl="1" indent="-285750" eaLnBrk="1" fontAlgn="auto" hangingPunct="1">
              <a:spcBef>
                <a:spcPts val="0"/>
              </a:spcBef>
              <a:spcAft>
                <a:spcPts val="0"/>
              </a:spcAft>
              <a:buFont typeface="Arial" panose="020B0604020202020204" pitchFamily="34" charset="0"/>
              <a:buChar char="•"/>
              <a:defRPr/>
            </a:pPr>
            <a:r>
              <a:rPr lang="de-DE" sz="1700" dirty="0">
                <a:latin typeface="+mn-lt"/>
              </a:rPr>
              <a:t>niederschwellige Dialog- und Beteiligungsangebote für </a:t>
            </a:r>
            <a:r>
              <a:rPr lang="de-DE" sz="1700" dirty="0" err="1">
                <a:latin typeface="+mn-lt"/>
              </a:rPr>
              <a:t>Referendar:innen</a:t>
            </a:r>
            <a:r>
              <a:rPr lang="de-DE" sz="1700" dirty="0">
                <a:latin typeface="+mn-lt"/>
              </a:rPr>
              <a:t> (z.B. Round Table) initiieren;</a:t>
            </a:r>
          </a:p>
          <a:p>
            <a:pPr marL="742950" lvl="1" indent="-285750" eaLnBrk="1" fontAlgn="auto" hangingPunct="1">
              <a:spcBef>
                <a:spcPts val="0"/>
              </a:spcBef>
              <a:spcAft>
                <a:spcPts val="0"/>
              </a:spcAft>
              <a:buFont typeface="Arial" panose="020B0604020202020204" pitchFamily="34" charset="0"/>
              <a:buChar char="•"/>
              <a:defRPr/>
            </a:pPr>
            <a:r>
              <a:rPr lang="de-DE" sz="1700" dirty="0">
                <a:latin typeface="+mn-lt"/>
              </a:rPr>
              <a:t>institutionalisierte Feedbackkultur (z.B. Fachsitzungen, Beratung, Gesamtevaluation) weiterentwickeln und Impulse in die Seminarentwicklung einbeziehen.</a:t>
            </a:r>
          </a:p>
        </p:txBody>
      </p:sp>
      <p:grpSp>
        <p:nvGrpSpPr>
          <p:cNvPr id="7" name="Gruppieren 6">
            <a:extLst>
              <a:ext uri="{FF2B5EF4-FFF2-40B4-BE49-F238E27FC236}">
                <a16:creationId xmlns:a16="http://schemas.microsoft.com/office/drawing/2014/main" id="{43B60FCD-7974-4B5A-9515-F08F18399B06}"/>
              </a:ext>
            </a:extLst>
          </p:cNvPr>
          <p:cNvGrpSpPr/>
          <p:nvPr/>
        </p:nvGrpSpPr>
        <p:grpSpPr>
          <a:xfrm>
            <a:off x="472446" y="3794507"/>
            <a:ext cx="3050061" cy="1848487"/>
            <a:chOff x="6742117" y="5005795"/>
            <a:chExt cx="2824677" cy="1475728"/>
          </a:xfrm>
          <a:solidFill>
            <a:srgbClr val="FFCE85"/>
          </a:solidFill>
        </p:grpSpPr>
        <p:grpSp>
          <p:nvGrpSpPr>
            <p:cNvPr id="9" name="Gruppieren 8">
              <a:extLst>
                <a:ext uri="{FF2B5EF4-FFF2-40B4-BE49-F238E27FC236}">
                  <a16:creationId xmlns:a16="http://schemas.microsoft.com/office/drawing/2014/main" id="{D31280D7-58DA-4336-9243-691FE454D110}"/>
                </a:ext>
              </a:extLst>
            </p:cNvPr>
            <p:cNvGrpSpPr/>
            <p:nvPr/>
          </p:nvGrpSpPr>
          <p:grpSpPr>
            <a:xfrm>
              <a:off x="6742117" y="5005795"/>
              <a:ext cx="2824677" cy="1475728"/>
              <a:chOff x="6160664" y="170930"/>
              <a:chExt cx="2824677" cy="1475728"/>
            </a:xfrm>
            <a:grpFill/>
          </p:grpSpPr>
          <p:grpSp>
            <p:nvGrpSpPr>
              <p:cNvPr id="12" name="Gruppieren 11">
                <a:extLst>
                  <a:ext uri="{FF2B5EF4-FFF2-40B4-BE49-F238E27FC236}">
                    <a16:creationId xmlns:a16="http://schemas.microsoft.com/office/drawing/2014/main" id="{4E912B16-A2BF-44F8-8DBD-F0164D1734B3}"/>
                  </a:ext>
                </a:extLst>
              </p:cNvPr>
              <p:cNvGrpSpPr/>
              <p:nvPr/>
            </p:nvGrpSpPr>
            <p:grpSpPr>
              <a:xfrm>
                <a:off x="6160664" y="170930"/>
                <a:ext cx="2824677" cy="1475728"/>
                <a:chOff x="6160664" y="170930"/>
                <a:chExt cx="2824677" cy="1475728"/>
              </a:xfrm>
              <a:grpFill/>
            </p:grpSpPr>
            <p:sp>
              <p:nvSpPr>
                <p:cNvPr id="15" name="Rechteck: abgerundete Ecken 14">
                  <a:extLst>
                    <a:ext uri="{FF2B5EF4-FFF2-40B4-BE49-F238E27FC236}">
                      <a16:creationId xmlns:a16="http://schemas.microsoft.com/office/drawing/2014/main" id="{5A2E3282-A0BA-4C19-BD9E-A215BBE2A063}"/>
                    </a:ext>
                  </a:extLst>
                </p:cNvPr>
                <p:cNvSpPr/>
                <p:nvPr/>
              </p:nvSpPr>
              <p:spPr>
                <a:xfrm>
                  <a:off x="6160665" y="170930"/>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rgbClr val="BC5610"/>
                      </a:solidFill>
                    </a:rPr>
                    <a:t>Kompetenzen </a:t>
                  </a:r>
                </a:p>
                <a:p>
                  <a:pPr algn="ctr" eaLnBrk="1" fontAlgn="auto" hangingPunct="1">
                    <a:spcBef>
                      <a:spcPts val="0"/>
                    </a:spcBef>
                    <a:spcAft>
                      <a:spcPts val="0"/>
                    </a:spcAft>
                    <a:defRPr/>
                  </a:pPr>
                  <a:r>
                    <a:rPr lang="de-DE" sz="1200" b="1" dirty="0">
                      <a:solidFill>
                        <a:srgbClr val="BC5610"/>
                      </a:solidFill>
                    </a:rPr>
                    <a:t>der </a:t>
                  </a:r>
                </a:p>
                <a:p>
                  <a:pPr algn="ctr" eaLnBrk="1" fontAlgn="auto" hangingPunct="1">
                    <a:spcBef>
                      <a:spcPts val="0"/>
                    </a:spcBef>
                    <a:spcAft>
                      <a:spcPts val="0"/>
                    </a:spcAft>
                    <a:defRPr/>
                  </a:pPr>
                  <a:r>
                    <a:rPr lang="de-DE" sz="1200" b="1" dirty="0" err="1">
                      <a:solidFill>
                        <a:srgbClr val="BC5610"/>
                      </a:solidFill>
                    </a:rPr>
                    <a:t>Referendar:innen</a:t>
                  </a:r>
                  <a:endParaRPr lang="de-DE" sz="1200" b="1" dirty="0">
                    <a:solidFill>
                      <a:srgbClr val="BC5610"/>
                    </a:solidFill>
                  </a:endParaRPr>
                </a:p>
              </p:txBody>
            </p:sp>
            <p:sp>
              <p:nvSpPr>
                <p:cNvPr id="16" name="Rechteck: abgerundete Ecken 15">
                  <a:extLst>
                    <a:ext uri="{FF2B5EF4-FFF2-40B4-BE49-F238E27FC236}">
                      <a16:creationId xmlns:a16="http://schemas.microsoft.com/office/drawing/2014/main" id="{75EF7EC4-77F8-43B8-9E7D-AD0076EBEB26}"/>
                    </a:ext>
                  </a:extLst>
                </p:cNvPr>
                <p:cNvSpPr/>
                <p:nvPr/>
              </p:nvSpPr>
              <p:spPr>
                <a:xfrm>
                  <a:off x="7660870" y="1052219"/>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rgbClr val="BC5610"/>
                      </a:solidFill>
                    </a:rPr>
                    <a:t>Organisations-</a:t>
                  </a:r>
                </a:p>
                <a:p>
                  <a:pPr algn="ctr" eaLnBrk="1" fontAlgn="auto" hangingPunct="1">
                    <a:spcBef>
                      <a:spcPts val="0"/>
                    </a:spcBef>
                    <a:spcAft>
                      <a:spcPts val="0"/>
                    </a:spcAft>
                    <a:defRPr/>
                  </a:pPr>
                  <a:r>
                    <a:rPr lang="de-DE" sz="1200" b="1" dirty="0" err="1">
                      <a:solidFill>
                        <a:srgbClr val="BC5610"/>
                      </a:solidFill>
                    </a:rPr>
                    <a:t>prozesse</a:t>
                  </a:r>
                  <a:r>
                    <a:rPr lang="de-DE" sz="1200" b="1" dirty="0">
                      <a:solidFill>
                        <a:srgbClr val="BC5610"/>
                      </a:solidFill>
                    </a:rPr>
                    <a:t> </a:t>
                  </a:r>
                </a:p>
                <a:p>
                  <a:pPr algn="ctr" eaLnBrk="1" fontAlgn="auto" hangingPunct="1">
                    <a:spcBef>
                      <a:spcPts val="0"/>
                    </a:spcBef>
                    <a:spcAft>
                      <a:spcPts val="0"/>
                    </a:spcAft>
                    <a:defRPr/>
                  </a:pPr>
                  <a:r>
                    <a:rPr lang="de-DE" sz="1200" b="1" dirty="0">
                      <a:solidFill>
                        <a:srgbClr val="BC5610"/>
                      </a:solidFill>
                    </a:rPr>
                    <a:t>im Seminar</a:t>
                  </a:r>
                </a:p>
              </p:txBody>
            </p:sp>
            <p:sp>
              <p:nvSpPr>
                <p:cNvPr id="17" name="Rechteck: abgerundete Ecken 16">
                  <a:extLst>
                    <a:ext uri="{FF2B5EF4-FFF2-40B4-BE49-F238E27FC236}">
                      <a16:creationId xmlns:a16="http://schemas.microsoft.com/office/drawing/2014/main" id="{49E5ED9B-C661-47CD-B4D1-AAF312991F0E}"/>
                    </a:ext>
                  </a:extLst>
                </p:cNvPr>
                <p:cNvSpPr/>
                <p:nvPr/>
              </p:nvSpPr>
              <p:spPr>
                <a:xfrm>
                  <a:off x="7652355" y="170931"/>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rgbClr val="BC5610"/>
                      </a:solidFill>
                    </a:rPr>
                    <a:t>Professionalität des </a:t>
                  </a:r>
                </a:p>
                <a:p>
                  <a:pPr algn="ctr" eaLnBrk="1" fontAlgn="auto" hangingPunct="1">
                    <a:spcBef>
                      <a:spcPts val="0"/>
                    </a:spcBef>
                    <a:spcAft>
                      <a:spcPts val="0"/>
                    </a:spcAft>
                    <a:defRPr/>
                  </a:pPr>
                  <a:r>
                    <a:rPr lang="de-DE" sz="1200" b="1" dirty="0">
                      <a:solidFill>
                        <a:srgbClr val="BC5610"/>
                      </a:solidFill>
                    </a:rPr>
                    <a:t>Lehrpersonals</a:t>
                  </a:r>
                </a:p>
              </p:txBody>
            </p:sp>
            <p:sp>
              <p:nvSpPr>
                <p:cNvPr id="18" name="Rechteck: abgerundete Ecken 17">
                  <a:extLst>
                    <a:ext uri="{FF2B5EF4-FFF2-40B4-BE49-F238E27FC236}">
                      <a16:creationId xmlns:a16="http://schemas.microsoft.com/office/drawing/2014/main" id="{2C4C2E52-DCD9-470D-938E-E5E23D657540}"/>
                    </a:ext>
                  </a:extLst>
                </p:cNvPr>
                <p:cNvSpPr/>
                <p:nvPr/>
              </p:nvSpPr>
              <p:spPr>
                <a:xfrm>
                  <a:off x="6160664" y="1052219"/>
                  <a:ext cx="1324471" cy="594439"/>
                </a:xfrm>
                <a:prstGeom prst="roundRect">
                  <a:avLst/>
                </a:prstGeom>
                <a:grpFill/>
                <a:ln>
                  <a:solidFill>
                    <a:srgbClr val="BC56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rgbClr val="BC5610"/>
                      </a:solidFill>
                    </a:rPr>
                    <a:t>Lernumgebung </a:t>
                  </a:r>
                </a:p>
                <a:p>
                  <a:pPr algn="ctr" eaLnBrk="1" fontAlgn="auto" hangingPunct="1">
                    <a:spcBef>
                      <a:spcPts val="0"/>
                    </a:spcBef>
                    <a:spcAft>
                      <a:spcPts val="0"/>
                    </a:spcAft>
                    <a:defRPr/>
                  </a:pPr>
                  <a:r>
                    <a:rPr lang="de-DE" sz="1200" b="1" dirty="0">
                      <a:solidFill>
                        <a:srgbClr val="BC5610"/>
                      </a:solidFill>
                    </a:rPr>
                    <a:t>am </a:t>
                  </a:r>
                </a:p>
                <a:p>
                  <a:pPr algn="ctr" eaLnBrk="1" fontAlgn="auto" hangingPunct="1">
                    <a:spcBef>
                      <a:spcPts val="0"/>
                    </a:spcBef>
                    <a:spcAft>
                      <a:spcPts val="0"/>
                    </a:spcAft>
                    <a:defRPr/>
                  </a:pPr>
                  <a:r>
                    <a:rPr lang="de-DE" sz="1200" b="1" dirty="0">
                      <a:solidFill>
                        <a:srgbClr val="BC5610"/>
                      </a:solidFill>
                    </a:rPr>
                    <a:t>Seminar</a:t>
                  </a:r>
                </a:p>
              </p:txBody>
            </p:sp>
          </p:grpSp>
          <p:cxnSp>
            <p:nvCxnSpPr>
              <p:cNvPr id="13" name="Gerader Verbinder 12">
                <a:extLst>
                  <a:ext uri="{FF2B5EF4-FFF2-40B4-BE49-F238E27FC236}">
                    <a16:creationId xmlns:a16="http://schemas.microsoft.com/office/drawing/2014/main" id="{FA9D2C8D-0C76-435B-B8B3-65AFD4FBAD1E}"/>
                  </a:ext>
                </a:extLst>
              </p:cNvPr>
              <p:cNvCxnSpPr>
                <a:cxnSpLocks/>
              </p:cNvCxnSpPr>
              <p:nvPr/>
            </p:nvCxnSpPr>
            <p:spPr>
              <a:xfrm>
                <a:off x="7497444" y="466686"/>
                <a:ext cx="151505" cy="0"/>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0F27C625-8C57-4B33-9B2F-D9ABF9FDB2DD}"/>
                  </a:ext>
                </a:extLst>
              </p:cNvPr>
              <p:cNvCxnSpPr>
                <a:cxnSpLocks/>
              </p:cNvCxnSpPr>
              <p:nvPr/>
            </p:nvCxnSpPr>
            <p:spPr>
              <a:xfrm>
                <a:off x="7509365" y="1330286"/>
                <a:ext cx="151505" cy="0"/>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grpSp>
        <p:cxnSp>
          <p:nvCxnSpPr>
            <p:cNvPr id="10" name="Gerader Verbinder 9">
              <a:extLst>
                <a:ext uri="{FF2B5EF4-FFF2-40B4-BE49-F238E27FC236}">
                  <a16:creationId xmlns:a16="http://schemas.microsoft.com/office/drawing/2014/main" id="{A4428088-DFF2-4C6B-B627-7C9BFBEFDE54}"/>
                </a:ext>
              </a:extLst>
            </p:cNvPr>
            <p:cNvCxnSpPr>
              <a:cxnSpLocks/>
            </p:cNvCxnSpPr>
            <p:nvPr/>
          </p:nvCxnSpPr>
          <p:spPr>
            <a:xfrm>
              <a:off x="8914024" y="5622975"/>
              <a:ext cx="0" cy="264109"/>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E4AA711-0D7D-47B6-AA19-886B0DD69F91}"/>
                </a:ext>
              </a:extLst>
            </p:cNvPr>
            <p:cNvCxnSpPr>
              <a:cxnSpLocks/>
            </p:cNvCxnSpPr>
            <p:nvPr/>
          </p:nvCxnSpPr>
          <p:spPr>
            <a:xfrm>
              <a:off x="7417264" y="5627738"/>
              <a:ext cx="0" cy="264109"/>
            </a:xfrm>
            <a:prstGeom prst="line">
              <a:avLst/>
            </a:prstGeom>
            <a:grpFill/>
            <a:ln w="19050">
              <a:solidFill>
                <a:srgbClr val="BC5610"/>
              </a:solidFill>
            </a:ln>
          </p:spPr>
          <p:style>
            <a:lnRef idx="1">
              <a:schemeClr val="accent1"/>
            </a:lnRef>
            <a:fillRef idx="0">
              <a:schemeClr val="accent1"/>
            </a:fillRef>
            <a:effectRef idx="0">
              <a:schemeClr val="accent1"/>
            </a:effectRef>
            <a:fontRef idx="minor">
              <a:schemeClr val="tx1"/>
            </a:fontRef>
          </p:style>
        </p:cxnSp>
      </p:grpSp>
      <p:sp>
        <p:nvSpPr>
          <p:cNvPr id="35" name="Textfeld 34">
            <a:extLst>
              <a:ext uri="{FF2B5EF4-FFF2-40B4-BE49-F238E27FC236}">
                <a16:creationId xmlns:a16="http://schemas.microsoft.com/office/drawing/2014/main" id="{FF12F33A-B441-4120-A233-E9E7D88D178C}"/>
              </a:ext>
            </a:extLst>
          </p:cNvPr>
          <p:cNvSpPr txBox="1"/>
          <p:nvPr/>
        </p:nvSpPr>
        <p:spPr>
          <a:xfrm>
            <a:off x="25400" y="773113"/>
            <a:ext cx="4108450" cy="1385887"/>
          </a:xfrm>
          <a:prstGeom prst="rect">
            <a:avLst/>
          </a:prstGeom>
          <a:noFill/>
        </p:spPr>
        <p:txBody>
          <a:bodyPr>
            <a:spAutoFit/>
          </a:bodyPr>
          <a:lstStyle/>
          <a:p>
            <a:pPr algn="ctr" eaLnBrk="1" fontAlgn="auto" hangingPunct="1">
              <a:spcBef>
                <a:spcPts val="0"/>
              </a:spcBef>
              <a:spcAft>
                <a:spcPts val="0"/>
              </a:spcAft>
              <a:defRPr/>
            </a:pPr>
            <a:r>
              <a:rPr lang="de-DE" sz="2000" dirty="0">
                <a:solidFill>
                  <a:schemeClr val="accent2">
                    <a:lumMod val="75000"/>
                  </a:schemeClr>
                </a:solidFill>
                <a:latin typeface="Calibri "/>
                <a:ea typeface="Calibri" panose="020F0502020204030204" pitchFamily="34" charset="0"/>
                <a:cs typeface="Segoe UI"/>
              </a:rPr>
              <a:t>Zukunft gestalten</a:t>
            </a:r>
          </a:p>
          <a:p>
            <a:pPr algn="ctr" eaLnBrk="1" fontAlgn="auto" hangingPunct="1">
              <a:spcBef>
                <a:spcPts val="0"/>
              </a:spcBef>
              <a:spcAft>
                <a:spcPts val="0"/>
              </a:spcAft>
              <a:defRPr/>
            </a:pPr>
            <a:r>
              <a:rPr lang="de-DE" sz="3200" b="1" dirty="0">
                <a:solidFill>
                  <a:schemeClr val="accent2">
                    <a:lumMod val="75000"/>
                  </a:schemeClr>
                </a:solidFill>
                <a:latin typeface="Calibri "/>
                <a:ea typeface="Calibri" panose="020F0502020204030204" pitchFamily="34" charset="0"/>
                <a:cs typeface="Segoe UI"/>
              </a:rPr>
              <a:t>Demokratie</a:t>
            </a:r>
          </a:p>
          <a:p>
            <a:pPr algn="ctr" eaLnBrk="1" fontAlgn="auto" hangingPunct="1">
              <a:spcBef>
                <a:spcPts val="0"/>
              </a:spcBef>
              <a:spcAft>
                <a:spcPts val="0"/>
              </a:spcAft>
              <a:defRPr/>
            </a:pPr>
            <a:r>
              <a:rPr lang="de-DE" sz="3200" b="1" dirty="0">
                <a:solidFill>
                  <a:schemeClr val="accent2">
                    <a:lumMod val="75000"/>
                  </a:schemeClr>
                </a:solidFill>
                <a:latin typeface="Calibri "/>
                <a:ea typeface="Calibri" panose="020F0502020204030204" pitchFamily="34" charset="0"/>
                <a:cs typeface="Segoe UI"/>
              </a:rPr>
              <a:t>leben</a:t>
            </a:r>
          </a:p>
        </p:txBody>
      </p:sp>
      <p:sp>
        <p:nvSpPr>
          <p:cNvPr id="25" name="Rechteck: abgerundete Ecken 24">
            <a:extLst>
              <a:ext uri="{FF2B5EF4-FFF2-40B4-BE49-F238E27FC236}">
                <a16:creationId xmlns:a16="http://schemas.microsoft.com/office/drawing/2014/main" id="{FFC48258-4E47-46F0-8D87-087DA10EBA73}"/>
              </a:ext>
            </a:extLst>
          </p:cNvPr>
          <p:cNvSpPr/>
          <p:nvPr/>
        </p:nvSpPr>
        <p:spPr>
          <a:xfrm>
            <a:off x="447675" y="3781425"/>
            <a:ext cx="1428750" cy="744538"/>
          </a:xfrm>
          <a:prstGeom prst="roundRect">
            <a:avLst/>
          </a:prstGeom>
          <a:solidFill>
            <a:schemeClr val="bg1">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200" dirty="0">
              <a:solidFill>
                <a:schemeClr val="accent1">
                  <a:lumMod val="75000"/>
                </a:schemeClr>
              </a:solidFill>
            </a:endParaRPr>
          </a:p>
        </p:txBody>
      </p:sp>
      <p:sp>
        <p:nvSpPr>
          <p:cNvPr id="26" name="Rechteck: abgerundete Ecken 25">
            <a:extLst>
              <a:ext uri="{FF2B5EF4-FFF2-40B4-BE49-F238E27FC236}">
                <a16:creationId xmlns:a16="http://schemas.microsoft.com/office/drawing/2014/main" id="{415592CB-FC28-4522-A975-91CA51F71E9F}"/>
              </a:ext>
            </a:extLst>
          </p:cNvPr>
          <p:cNvSpPr/>
          <p:nvPr/>
        </p:nvSpPr>
        <p:spPr>
          <a:xfrm>
            <a:off x="455613" y="4889500"/>
            <a:ext cx="1430337" cy="744538"/>
          </a:xfrm>
          <a:prstGeom prst="roundRect">
            <a:avLst/>
          </a:prstGeom>
          <a:solidFill>
            <a:schemeClr val="bg1">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200" dirty="0">
              <a:solidFill>
                <a:schemeClr val="accent1">
                  <a:lumMod val="75000"/>
                </a:schemeClr>
              </a:solidFill>
            </a:endParaRPr>
          </a:p>
        </p:txBody>
      </p:sp>
      <p:sp>
        <p:nvSpPr>
          <p:cNvPr id="27" name="Rechteck: abgerundete Ecken 26">
            <a:extLst>
              <a:ext uri="{FF2B5EF4-FFF2-40B4-BE49-F238E27FC236}">
                <a16:creationId xmlns:a16="http://schemas.microsoft.com/office/drawing/2014/main" id="{8410FE00-9CCF-4EF4-93AC-EBEFFAC899DB}"/>
              </a:ext>
            </a:extLst>
          </p:cNvPr>
          <p:cNvSpPr/>
          <p:nvPr/>
        </p:nvSpPr>
        <p:spPr>
          <a:xfrm>
            <a:off x="2092325" y="3781425"/>
            <a:ext cx="1430338" cy="744538"/>
          </a:xfrm>
          <a:prstGeom prst="roundRect">
            <a:avLst/>
          </a:prstGeom>
          <a:solidFill>
            <a:schemeClr val="bg1">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200" dirty="0">
              <a:solidFill>
                <a:schemeClr val="accent1">
                  <a:lumMod val="75000"/>
                </a:schemeClr>
              </a:solidFill>
            </a:endParaRPr>
          </a:p>
        </p:txBody>
      </p:sp>
      <p:pic>
        <p:nvPicPr>
          <p:cNvPr id="12296" name="Grafik 23">
            <a:extLst>
              <a:ext uri="{FF2B5EF4-FFF2-40B4-BE49-F238E27FC236}">
                <a16:creationId xmlns:a16="http://schemas.microsoft.com/office/drawing/2014/main" id="{C623E104-73CF-491B-ADBA-C82B684C3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25" y="2305050"/>
            <a:ext cx="854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856</Words>
  <Application>Microsoft Macintosh PowerPoint</Application>
  <PresentationFormat>Breitbild</PresentationFormat>
  <Paragraphs>115</Paragraphs>
  <Slides>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Arial</vt:lpstr>
      <vt:lpstr>Calibri</vt:lpstr>
      <vt:lpstr>Calibri </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Susanne Vester</dc:creator>
  <cp:lastModifiedBy>Andrea Bailer</cp:lastModifiedBy>
  <cp:revision>137</cp:revision>
  <dcterms:created xsi:type="dcterms:W3CDTF">2024-10-31T09:34:33Z</dcterms:created>
  <dcterms:modified xsi:type="dcterms:W3CDTF">2025-03-27T09:33:59Z</dcterms:modified>
</cp:coreProperties>
</file>