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352" r:id="rId2"/>
    <p:sldId id="1313" r:id="rId3"/>
    <p:sldId id="1353" r:id="rId4"/>
    <p:sldId id="1318" r:id="rId5"/>
    <p:sldId id="1319" r:id="rId6"/>
    <p:sldId id="1354" r:id="rId7"/>
    <p:sldId id="1355" r:id="rId8"/>
    <p:sldId id="1534" r:id="rId9"/>
    <p:sldId id="1535" r:id="rId10"/>
    <p:sldId id="1546" r:id="rId11"/>
    <p:sldId id="1542" r:id="rId12"/>
    <p:sldId id="1547" r:id="rId13"/>
    <p:sldId id="154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60"/>
  </p:normalViewPr>
  <p:slideViewPr>
    <p:cSldViewPr snapToGrid="0">
      <p:cViewPr>
        <p:scale>
          <a:sx n="138" d="100"/>
          <a:sy n="138" d="100"/>
        </p:scale>
        <p:origin x="73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AE45E-25CD-70D4-46FF-AC27C42E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CB30DC-B6F0-022F-E1E2-3DBF9B967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079D9-6169-2B69-D13F-90F2E24A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5C66-6D2F-44C7-BFFC-859AC90C5CFC}" type="datetime1">
              <a:rPr lang="de-DE" smtClean="0"/>
              <a:t>17.09.2025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CBAA2-E357-DB99-48F2-0EFC898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06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06DEB-D516-0028-BDAB-0C1A5B8A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79FF0E-38FD-6055-59F5-249A457F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E31C5A-93EF-60C6-D9A6-543A597C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EC6E-B45A-4031-956B-5E7D992B190F}" type="datetime1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594A6A-7321-12BE-605B-CE61524B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5.6.2024 10:45-13:00 Uhr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C0F71-750C-4A91-1B14-4A0023FC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5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7797F2-177F-E564-5A39-75B06CE33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1DA133-63E8-1488-CC1D-14CEA5C0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3A01E2-1DEC-395F-928D-F335BFA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4D0C-EB35-4ADB-850C-F04B7FCBFC20}" type="datetime1">
              <a:rPr lang="de-DE" smtClean="0"/>
              <a:t>17.09.2025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72C99-4189-E492-903A-018945C2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49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4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-Kick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>
            <a:extLst>
              <a:ext uri="{FF2B5EF4-FFF2-40B4-BE49-F238E27FC236}">
                <a16:creationId xmlns:a16="http://schemas.microsoft.com/office/drawing/2014/main" id="{79E521DF-30E9-E8F5-FD6E-D07DF8EF6688}"/>
              </a:ext>
            </a:extLst>
          </p:cNvPr>
          <p:cNvGrpSpPr/>
          <p:nvPr/>
        </p:nvGrpSpPr>
        <p:grpSpPr>
          <a:xfrm>
            <a:off x="10265785" y="492340"/>
            <a:ext cx="1734535" cy="0"/>
            <a:chOff x="10265785" y="492340"/>
            <a:chExt cx="1734535" cy="0"/>
          </a:xfrm>
        </p:grpSpPr>
        <p:cxnSp>
          <p:nvCxnSpPr>
            <p:cNvPr id="3" name="Gerader Verbinder 11">
              <a:extLst>
                <a:ext uri="{FF2B5EF4-FFF2-40B4-BE49-F238E27FC236}">
                  <a16:creationId xmlns:a16="http://schemas.microsoft.com/office/drawing/2014/main" id="{FD2E8F87-251D-E329-9A92-069B6812CBA1}"/>
                </a:ext>
              </a:extLst>
            </p:cNvPr>
            <p:cNvCxnSpPr/>
            <p:nvPr/>
          </p:nvCxnSpPr>
          <p:spPr>
            <a:xfrm>
              <a:off x="10265785" y="492340"/>
              <a:ext cx="1254832" cy="0"/>
            </a:xfrm>
            <a:prstGeom prst="straightConnector1">
              <a:avLst/>
            </a:prstGeom>
            <a:noFill/>
            <a:ln w="19046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" name="Gerader Verbinder 17">
              <a:extLst>
                <a:ext uri="{FF2B5EF4-FFF2-40B4-BE49-F238E27FC236}">
                  <a16:creationId xmlns:a16="http://schemas.microsoft.com/office/drawing/2014/main" id="{F6761A01-B672-66D2-64AE-4684823B47BD}"/>
                </a:ext>
              </a:extLst>
            </p:cNvPr>
            <p:cNvCxnSpPr/>
            <p:nvPr/>
          </p:nvCxnSpPr>
          <p:spPr>
            <a:xfrm>
              <a:off x="11601678" y="492340"/>
              <a:ext cx="398642" cy="0"/>
            </a:xfrm>
            <a:prstGeom prst="straightConnector1">
              <a:avLst/>
            </a:prstGeom>
            <a:noFill/>
            <a:ln w="19046" cap="flat">
              <a:solidFill>
                <a:srgbClr val="4472C4"/>
              </a:solidFill>
              <a:prstDash val="solid"/>
              <a:miter/>
            </a:ln>
          </p:spPr>
        </p:cxnSp>
      </p:grpSp>
      <p:pic>
        <p:nvPicPr>
          <p:cNvPr id="5" name="Grafik 15">
            <a:extLst>
              <a:ext uri="{FF2B5EF4-FFF2-40B4-BE49-F238E27FC236}">
                <a16:creationId xmlns:a16="http://schemas.microsoft.com/office/drawing/2014/main" id="{3DBD9350-2ED0-DB4C-3DCE-CE1949FD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9" y="6531275"/>
            <a:ext cx="1682203" cy="180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3">
            <a:extLst>
              <a:ext uri="{FF2B5EF4-FFF2-40B4-BE49-F238E27FC236}">
                <a16:creationId xmlns:a16="http://schemas.microsoft.com/office/drawing/2014/main" id="{E3511C86-36DE-0A47-C080-81E0D57F5E0F}"/>
              </a:ext>
            </a:extLst>
          </p:cNvPr>
          <p:cNvSpPr txBox="1"/>
          <p:nvPr/>
        </p:nvSpPr>
        <p:spPr>
          <a:xfrm>
            <a:off x="9809247" y="123005"/>
            <a:ext cx="161401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KI-Kickstart</a:t>
            </a:r>
          </a:p>
        </p:txBody>
      </p:sp>
    </p:spTree>
    <p:extLst>
      <p:ext uri="{BB962C8B-B14F-4D97-AF65-F5344CB8AC3E}">
        <p14:creationId xmlns:p14="http://schemas.microsoft.com/office/powerpoint/2010/main" val="24937022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BF0AC-762E-86ED-AE21-676DEA2F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59874-2911-E766-AF77-379069E2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35C16F-7733-19B7-124F-B806B2B6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3A2-BE01-40DC-9108-EA751488C3AE}" type="datetime1">
              <a:rPr lang="de-DE" smtClean="0"/>
              <a:t>17.09.2025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1A6C2-F278-FE21-8B6C-C30F3BCA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6AB4C-4C19-1FE3-551A-6B41FEF4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A0AA74-D02C-33A5-4364-8AB0B982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A399B-0F64-73A9-6BB7-AC1723B7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FBEC-8470-4DF3-8346-ADAC974F5493}" type="datetime1">
              <a:rPr lang="de-DE" smtClean="0"/>
              <a:t>17.09.2025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04672-537C-5CAC-9D37-56AC4EDA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7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6A03F-CA2B-3FDE-BF75-B052568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09BEA-7697-A43E-C1DD-89B6F269F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120CD3-4220-384A-2641-5DE4325A7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DF07E5-BFAB-B91E-F86F-745CB741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C0FE-C9FA-4755-ADE5-2511E39586F7}" type="datetime1">
              <a:rPr lang="de-DE" smtClean="0"/>
              <a:t>17.09.2025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A25C84-8C1D-75EB-A504-42822E26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1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CE4D3-3AD1-B0AE-A8FF-C0C261EB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658EB9-0816-7781-EAC8-8AD829C63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991839-6455-FCCE-4715-4C1F71CE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DCE07B-D7F4-C6EF-751A-F2ABED98F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34D0EA-5C30-07D5-236C-E2F267BE6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FF017E-5034-F2F6-10FC-421591C3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9792-E0CC-416F-9F68-956749DF3687}" type="datetime1">
              <a:rPr lang="de-DE" smtClean="0"/>
              <a:t>17.09.2025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323DA0-0618-C7EE-04B8-CD7C904F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4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F2ED8-244E-D423-C30E-AE48C11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610B9C-243A-5769-8FE3-19C0C1F8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B4AC-431F-4A53-82A4-3AE848086BD6}" type="datetime1">
              <a:rPr lang="de-DE" smtClean="0"/>
              <a:t>17.09.2025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D0BE46-113C-3D4A-BA0F-C72BE8F8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6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FFD5A-3B46-5EB2-E521-E93D57D5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49-C1A0-4489-9F1D-B39E2B849A36}" type="datetime1">
              <a:rPr lang="de-DE" smtClean="0"/>
              <a:t>17.09.2025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67924-47F1-2C6D-9D99-02334C27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72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E6EA3-452A-25FA-8D5C-47649A6B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8ED63C-CA8D-AA70-0017-42A8D9F3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86D0C7-B65D-FDCB-B588-9AF26EAB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B7923-9F54-E03D-73D0-524BEA98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A90-C1A1-468D-AB03-AC44479D7930}" type="datetime1">
              <a:rPr lang="de-DE" smtClean="0"/>
              <a:t>17.09.2025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EE3F9A-8CC2-4D83-65E5-41757FAA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16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16A35-6CD0-DDF4-B204-FAF6789F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EE3D84-27B2-816E-FAF3-3C1CE8921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781624-A0E8-E9E3-E8D8-97F66C43F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9FF25E-3331-E79E-C751-1CE490F2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6F86-AD74-4A94-B7E9-4122E7FD9C67}" type="datetime1">
              <a:rPr lang="de-DE" smtClean="0"/>
              <a:t>17.09.2025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2DA319-53CA-0636-FCAF-D4302244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0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416785-518F-A21F-D286-F9E8C732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1C11DC-3611-8EFA-EFCF-763A2ED1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108D92-6FFF-528A-E36F-EB405F7DA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2B22E4-4CCD-0A69-157C-4AA4FA047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4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59638-8909-4A9C-BDC4-4D03BB486DD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70E862-25B5-609C-D8EF-31E2C81CC46A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113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09125D-5FEF-4E38-F45E-7F17A21996AA}"/>
              </a:ext>
            </a:extLst>
          </p:cNvPr>
          <p:cNvSpPr txBox="1"/>
          <p:nvPr userDrawn="1"/>
        </p:nvSpPr>
        <p:spPr>
          <a:xfrm>
            <a:off x="7365534" y="0"/>
            <a:ext cx="4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Promptworkshop – Wypior 2025</a:t>
            </a:r>
          </a:p>
        </p:txBody>
      </p:sp>
      <p:pic>
        <p:nvPicPr>
          <p:cNvPr id="10" name="Grafik 9" descr="Ein Bild, das Grafiken, Grafikdesign, Schrift, Clipart enthält.&#10;&#10;Automatisch generierte Beschreibung">
            <a:extLst>
              <a:ext uri="{FF2B5EF4-FFF2-40B4-BE49-F238E27FC236}">
                <a16:creationId xmlns:a16="http://schemas.microsoft.com/office/drawing/2014/main" id="{F50CB2C8-D115-0736-D7CA-1A3EDE4A27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9" y="6311900"/>
            <a:ext cx="1239181" cy="4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1p.de/atqm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sv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7D232-61A7-FD7E-66CE-F0AB295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9445"/>
            <a:ext cx="10515600" cy="7819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000" b="1" dirty="0"/>
              <a:t>Anleitung für Schüler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</a:rPr>
              <a:t>innen</a:t>
            </a:r>
            <a:r>
              <a:rPr lang="de-DE" sz="4000" b="1" dirty="0"/>
              <a:t> zur Arbeit mit KI</a:t>
            </a:r>
            <a:br>
              <a:rPr lang="de-DE" sz="4000" dirty="0"/>
            </a:br>
            <a:endParaRPr lang="de-DE" sz="4000" dirty="0"/>
          </a:p>
          <a:p>
            <a:r>
              <a:rPr lang="de-DE" sz="4000" b="1" dirty="0">
                <a:solidFill>
                  <a:schemeClr val="bg1"/>
                </a:solidFill>
              </a:rPr>
              <a:t>Dem ist nicht so! </a:t>
            </a:r>
          </a:p>
          <a:p>
            <a:pPr marL="0" indent="0" algn="ctr">
              <a:buNone/>
            </a:pP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F37F4C-5BAB-3429-7928-A2288715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476-50B6-4381-AEAB-4D5019435316}" type="slidenum">
              <a:rPr lang="de-DE" smtClean="0"/>
              <a:t>1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6DB9958-82C9-2D81-99CE-370E0CDE2312}"/>
              </a:ext>
            </a:extLst>
          </p:cNvPr>
          <p:cNvSpPr txBox="1"/>
          <p:nvPr/>
        </p:nvSpPr>
        <p:spPr>
          <a:xfrm>
            <a:off x="3218428" y="1997633"/>
            <a:ext cx="57551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Was man so über KI sagt: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Die KI macht die ganze Arbeit.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Schüler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innen</a:t>
            </a:r>
            <a:r>
              <a:rPr lang="de-DE" sz="2400" dirty="0"/>
              <a:t> müssen nichts mehr leisten.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Schüler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innen</a:t>
            </a:r>
            <a:r>
              <a:rPr lang="de-DE" sz="2400" dirty="0"/>
              <a:t> werden durch KI dümmer.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Hausaufgaben und Referate sind sinnlos geworden.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FD1EC7-E1ED-8DB8-483A-1EBA8DF82518}"/>
              </a:ext>
            </a:extLst>
          </p:cNvPr>
          <p:cNvSpPr txBox="1"/>
          <p:nvPr/>
        </p:nvSpPr>
        <p:spPr>
          <a:xfrm>
            <a:off x="1959947" y="4710242"/>
            <a:ext cx="82721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accent2"/>
                </a:solidFill>
              </a:rPr>
              <a:t>Dem ist nicht so!</a:t>
            </a:r>
          </a:p>
          <a:p>
            <a:pPr marL="0" indent="0" algn="ctr">
              <a:buNone/>
            </a:pPr>
            <a:r>
              <a:rPr lang="de-DE" sz="2400" dirty="0">
                <a:solidFill>
                  <a:srgbClr val="00B0F0"/>
                </a:solidFill>
              </a:rPr>
              <a:t>Denn gute Ergebnisse mit KI erfordern Wissen und Kompetenz und sind arbeitsintensiv!</a:t>
            </a:r>
          </a:p>
        </p:txBody>
      </p:sp>
    </p:spTree>
    <p:extLst>
      <p:ext uri="{BB962C8B-B14F-4D97-AF65-F5344CB8AC3E}">
        <p14:creationId xmlns:p14="http://schemas.microsoft.com/office/powerpoint/2010/main" val="28093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DD49-95BC-B806-FB16-3BC931FF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56A44-EE1C-D42A-83FC-69849009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59218"/>
            <a:ext cx="5599814" cy="4019107"/>
          </a:xfrm>
        </p:spPr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GFS und Hausarbeiten von Schüler:innen mit KI</a:t>
            </a:r>
            <a:br>
              <a:rPr lang="de-DE" dirty="0">
                <a:solidFill>
                  <a:schemeClr val="accent4"/>
                </a:solidFill>
              </a:rPr>
            </a:br>
            <a:br>
              <a:rPr lang="de-DE" dirty="0"/>
            </a:br>
            <a:r>
              <a:rPr lang="de-DE" dirty="0"/>
              <a:t>Eine Anleitung für </a:t>
            </a:r>
            <a:br>
              <a:rPr lang="de-DE" dirty="0"/>
            </a:br>
            <a:r>
              <a:rPr lang="de-DE" dirty="0"/>
              <a:t>Schüler:innen</a:t>
            </a:r>
          </a:p>
        </p:txBody>
      </p:sp>
      <p:pic>
        <p:nvPicPr>
          <p:cNvPr id="7" name="Inhaltsplatzhalter 6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E4B7F3E8-B3F4-77C0-694B-F92EBCB7F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72" y="612774"/>
            <a:ext cx="4154490" cy="59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1E71ED-C645-70ED-1A13-3BFFCC36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68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Screenshot, Cartoon enthält.&#10;&#10;KI-generierte Inhalte können fehlerhaft sein.">
            <a:extLst>
              <a:ext uri="{FF2B5EF4-FFF2-40B4-BE49-F238E27FC236}">
                <a16:creationId xmlns:a16="http://schemas.microsoft.com/office/drawing/2014/main" id="{FB801B5C-9C82-C926-CED2-BAFF78A0F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35" y="566736"/>
            <a:ext cx="4214142" cy="592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674EF3-2C1F-92B3-B906-3D58B7E1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11</a:t>
            </a:fld>
            <a:endParaRPr lang="de-DE"/>
          </a:p>
        </p:txBody>
      </p:sp>
      <p:pic>
        <p:nvPicPr>
          <p:cNvPr id="13" name="Inhaltsplatzhalter 12" descr="Ein Bild, das Text, Brief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3255CB1-433E-34B2-6AE6-C41FBB059A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12" y="550102"/>
            <a:ext cx="4214141" cy="594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8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2AE4-BE8B-CB11-2640-9412E000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EF399-2830-EFC5-E059-FFFB0CA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F449B30-6804-D4B0-802E-62419C735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535" y="566736"/>
            <a:ext cx="4214142" cy="592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4D611B-569A-E070-700E-EA9507BF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12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70C6BB69-DDFF-86E8-057A-15D4D71FDB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1012" y="550102"/>
            <a:ext cx="4214141" cy="594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68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13826-B9F0-58A8-00BE-389808136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03B3B59-2D2C-FEE5-1924-BFC6C735AA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156" y="612774"/>
            <a:ext cx="4154490" cy="59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0259C0-3622-C84E-5CA6-B698613F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9638-8909-4A9C-BDC4-4D03BB486DDC}" type="slidenum">
              <a:rPr lang="de-DE" smtClean="0"/>
              <a:t>13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FA44C8-4991-5DA6-CDA9-B78BBDB5A367}"/>
              </a:ext>
            </a:extLst>
          </p:cNvPr>
          <p:cNvSpPr txBox="1"/>
          <p:nvPr/>
        </p:nvSpPr>
        <p:spPr>
          <a:xfrm>
            <a:off x="7325815" y="1114298"/>
            <a:ext cx="353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Die Anleitung zum Download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FE51FC-74BB-BBF8-18B1-6E450618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15" y="1514407"/>
            <a:ext cx="3501409" cy="35062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926845C-8FE1-4710-8AB4-3552ADFA3006}"/>
              </a:ext>
            </a:extLst>
          </p:cNvPr>
          <p:cNvSpPr txBox="1"/>
          <p:nvPr/>
        </p:nvSpPr>
        <p:spPr>
          <a:xfrm>
            <a:off x="6934200" y="5457430"/>
            <a:ext cx="428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https://t1p.de/atqmu</a:t>
            </a:r>
            <a:endParaRPr lang="de-DE" sz="2800" dirty="0">
              <a:solidFill>
                <a:srgbClr val="00B0F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E1A202-1005-1CC6-3BFF-3F33D7282430}"/>
              </a:ext>
            </a:extLst>
          </p:cNvPr>
          <p:cNvSpPr txBox="1"/>
          <p:nvPr/>
        </p:nvSpPr>
        <p:spPr>
          <a:xfrm>
            <a:off x="7430448" y="5057320"/>
            <a:ext cx="353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oder:</a:t>
            </a:r>
          </a:p>
        </p:txBody>
      </p:sp>
    </p:spTree>
    <p:extLst>
      <p:ext uri="{BB962C8B-B14F-4D97-AF65-F5344CB8AC3E}">
        <p14:creationId xmlns:p14="http://schemas.microsoft.com/office/powerpoint/2010/main" val="55725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2D92D31E-4C19-3B8E-6CF1-DEF982F4B69F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4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53EFD0-CFAC-E3FF-8F81-5D98D785CF29}"/>
              </a:ext>
            </a:extLst>
          </p:cNvPr>
          <p:cNvSpPr/>
          <p:nvPr/>
        </p:nvSpPr>
        <p:spPr>
          <a:xfrm>
            <a:off x="3251200" y="2108496"/>
            <a:ext cx="5755640" cy="384306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26CF3635-8338-C8BF-32D6-684690542805}"/>
              </a:ext>
            </a:extLst>
          </p:cNvPr>
          <p:cNvSpPr/>
          <p:nvPr/>
        </p:nvSpPr>
        <p:spPr>
          <a:xfrm>
            <a:off x="4659842" y="5371466"/>
            <a:ext cx="2910476" cy="880295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23B27798-45CE-4E90-A94C-E151FF6F9CEC}"/>
              </a:ext>
            </a:extLst>
          </p:cNvPr>
          <p:cNvSpPr/>
          <p:nvPr/>
        </p:nvSpPr>
        <p:spPr>
          <a:xfrm rot="2776568">
            <a:off x="6332958" y="3065153"/>
            <a:ext cx="374285" cy="975831"/>
          </a:xfrm>
          <a:prstGeom prst="upArrow">
            <a:avLst>
              <a:gd name="adj1" fmla="val 26174"/>
              <a:gd name="adj2" fmla="val 0"/>
            </a:avLst>
          </a:prstGeom>
          <a:gradFill>
            <a:gsLst>
              <a:gs pos="100000">
                <a:srgbClr val="0F9ED5"/>
              </a:gs>
              <a:gs pos="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oben 44">
            <a:extLst>
              <a:ext uri="{FF2B5EF4-FFF2-40B4-BE49-F238E27FC236}">
                <a16:creationId xmlns:a16="http://schemas.microsoft.com/office/drawing/2014/main" id="{502A4FB3-2226-87DD-DAB2-616B04A587F1}"/>
              </a:ext>
            </a:extLst>
          </p:cNvPr>
          <p:cNvSpPr/>
          <p:nvPr/>
        </p:nvSpPr>
        <p:spPr>
          <a:xfrm rot="19023082">
            <a:off x="5471046" y="3038213"/>
            <a:ext cx="373936" cy="940520"/>
          </a:xfrm>
          <a:prstGeom prst="upArrow">
            <a:avLst>
              <a:gd name="adj1" fmla="val 25120"/>
              <a:gd name="adj2" fmla="val 0"/>
            </a:avLst>
          </a:prstGeom>
          <a:gradFill>
            <a:gsLst>
              <a:gs pos="100000">
                <a:srgbClr val="0F9ED5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CC7FC84C-7D5F-1D1E-A981-3F5E48745568}"/>
              </a:ext>
            </a:extLst>
          </p:cNvPr>
          <p:cNvSpPr/>
          <p:nvPr/>
        </p:nvSpPr>
        <p:spPr>
          <a:xfrm rot="8942966">
            <a:off x="6392379" y="2745693"/>
            <a:ext cx="2516028" cy="2516028"/>
          </a:xfrm>
          <a:prstGeom prst="circularArrow">
            <a:avLst>
              <a:gd name="adj1" fmla="val 3838"/>
              <a:gd name="adj2" fmla="val 1142319"/>
              <a:gd name="adj3" fmla="val 20527068"/>
              <a:gd name="adj4" fmla="val 4493924"/>
              <a:gd name="adj5" fmla="val 5984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26B0A802-732D-4818-6330-E63F47320A1F}"/>
              </a:ext>
            </a:extLst>
          </p:cNvPr>
          <p:cNvSpPr/>
          <p:nvPr/>
        </p:nvSpPr>
        <p:spPr>
          <a:xfrm rot="2150084" flipV="1">
            <a:off x="3356309" y="2687850"/>
            <a:ext cx="2445860" cy="2493474"/>
          </a:xfrm>
          <a:prstGeom prst="circularArrow">
            <a:avLst>
              <a:gd name="adj1" fmla="val 3881"/>
              <a:gd name="adj2" fmla="val 1142319"/>
              <a:gd name="adj3" fmla="val 20264075"/>
              <a:gd name="adj4" fmla="val 4842840"/>
              <a:gd name="adj5" fmla="val 6769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0BA2CE-ABBF-1F35-F138-F097524B4F88}"/>
              </a:ext>
            </a:extLst>
          </p:cNvPr>
          <p:cNvSpPr txBox="1"/>
          <p:nvPr/>
        </p:nvSpPr>
        <p:spPr>
          <a:xfrm>
            <a:off x="5314317" y="327824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1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191DFA-1E51-4A80-AD0D-B1E3FDC97D7C}"/>
              </a:ext>
            </a:extLst>
          </p:cNvPr>
          <p:cNvSpPr txBox="1"/>
          <p:nvPr/>
        </p:nvSpPr>
        <p:spPr>
          <a:xfrm>
            <a:off x="5314317" y="373392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2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C5CFA-C1CA-5C13-560F-B529247D3FB9}"/>
              </a:ext>
            </a:extLst>
          </p:cNvPr>
          <p:cNvSpPr txBox="1"/>
          <p:nvPr/>
        </p:nvSpPr>
        <p:spPr>
          <a:xfrm>
            <a:off x="5314317" y="4189601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3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38F9A-88F8-9178-2A29-EC3CD798DB2D}"/>
              </a:ext>
            </a:extLst>
          </p:cNvPr>
          <p:cNvSpPr txBox="1"/>
          <p:nvPr/>
        </p:nvSpPr>
        <p:spPr>
          <a:xfrm>
            <a:off x="5314317" y="464695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n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C55E096-4F12-65E5-3877-013901FF6386}"/>
              </a:ext>
            </a:extLst>
          </p:cNvPr>
          <p:cNvSpPr txBox="1"/>
          <p:nvPr/>
        </p:nvSpPr>
        <p:spPr>
          <a:xfrm>
            <a:off x="3139459" y="3391882"/>
            <a:ext cx="1974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Metaprompts</a:t>
            </a:r>
            <a:r>
              <a:rPr lang="de-DE" sz="800" dirty="0">
                <a:solidFill>
                  <a:schemeClr val="bg1"/>
                </a:solidFill>
              </a:rPr>
              <a:t>  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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C8A62E-F067-71BB-F8B5-DCB5939BB6C8}"/>
              </a:ext>
            </a:extLst>
          </p:cNvPr>
          <p:cNvSpPr txBox="1"/>
          <p:nvPr/>
        </p:nvSpPr>
        <p:spPr>
          <a:xfrm>
            <a:off x="7146144" y="4380255"/>
            <a:ext cx="1442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Online-Ressourcen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KI 2, KI 3, …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de-DE" sz="800" b="1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9F1367A-D0DB-0BC4-609C-6FDDC9E42E72}"/>
              </a:ext>
            </a:extLst>
          </p:cNvPr>
          <p:cNvSpPr/>
          <p:nvPr/>
        </p:nvSpPr>
        <p:spPr>
          <a:xfrm>
            <a:off x="6007812" y="314193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2F50DE9F-448C-5DCC-7315-270228D85D1B}"/>
              </a:ext>
            </a:extLst>
          </p:cNvPr>
          <p:cNvSpPr/>
          <p:nvPr/>
        </p:nvSpPr>
        <p:spPr>
          <a:xfrm>
            <a:off x="6011523" y="3597004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7BA6D410-5637-C45F-7547-A00CE0172F79}"/>
              </a:ext>
            </a:extLst>
          </p:cNvPr>
          <p:cNvSpPr/>
          <p:nvPr/>
        </p:nvSpPr>
        <p:spPr>
          <a:xfrm>
            <a:off x="6007812" y="405497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65D0460-A7B6-5C72-2528-27116823583D}"/>
              </a:ext>
            </a:extLst>
          </p:cNvPr>
          <p:cNvSpPr/>
          <p:nvPr/>
        </p:nvSpPr>
        <p:spPr>
          <a:xfrm>
            <a:off x="6010683" y="4509066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2746C36-9B96-FC9B-E03B-821F12B845F8}"/>
              </a:ext>
            </a:extLst>
          </p:cNvPr>
          <p:cNvSpPr txBox="1"/>
          <p:nvPr/>
        </p:nvSpPr>
        <p:spPr>
          <a:xfrm>
            <a:off x="3289300" y="5106631"/>
            <a:ext cx="5613399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= Teilprodukt(e) ko-konstruieren</a:t>
            </a:r>
            <a:br>
              <a:rPr lang="de-DE" sz="1100" b="1" dirty="0"/>
            </a:br>
            <a:r>
              <a:rPr lang="de-DE" sz="1200" b="1" dirty="0"/>
              <a:t>z. B. verifizieren, validieren, korrigieren, redigieren, modifizieren, collagieren, (re)arrangieren, kombinieren, reduzieren, optimieren, …, finalisieren</a:t>
            </a:r>
            <a:endParaRPr lang="de-DE" sz="1100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8974C6E-B9A3-34F5-5472-58CB8D419EA9}"/>
              </a:ext>
            </a:extLst>
          </p:cNvPr>
          <p:cNvGrpSpPr/>
          <p:nvPr/>
        </p:nvGrpSpPr>
        <p:grpSpPr>
          <a:xfrm>
            <a:off x="7806473" y="5786744"/>
            <a:ext cx="2122019" cy="169277"/>
            <a:chOff x="7935562" y="6216739"/>
            <a:chExt cx="2122019" cy="16927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284258B-5045-CA12-EC15-3AF34EC34EDA}"/>
                </a:ext>
              </a:extLst>
            </p:cNvPr>
            <p:cNvSpPr txBox="1"/>
            <p:nvPr/>
          </p:nvSpPr>
          <p:spPr>
            <a:xfrm>
              <a:off x="7935562" y="6216739"/>
              <a:ext cx="2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  <p:pic>
          <p:nvPicPr>
            <p:cNvPr id="36" name="Grafik 35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AB223FD3-E807-571D-AD46-4913786F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43" y="6250129"/>
              <a:ext cx="643411" cy="914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E56880C-5695-65DD-7443-BA0632FBA7C0}"/>
              </a:ext>
            </a:extLst>
          </p:cNvPr>
          <p:cNvGrpSpPr/>
          <p:nvPr/>
        </p:nvGrpSpPr>
        <p:grpSpPr>
          <a:xfrm>
            <a:off x="3374185" y="2224497"/>
            <a:ext cx="377672" cy="452439"/>
            <a:chOff x="1999856" y="1390839"/>
            <a:chExt cx="590550" cy="714375"/>
          </a:xfrm>
        </p:grpSpPr>
        <p:pic>
          <p:nvPicPr>
            <p:cNvPr id="28" name="Grafik 27" descr="Mann mit kurzem Haar">
              <a:extLst>
                <a:ext uri="{FF2B5EF4-FFF2-40B4-BE49-F238E27FC236}">
                  <a16:creationId xmlns:a16="http://schemas.microsoft.com/office/drawing/2014/main" id="{D16AC883-3A82-F725-1A31-2DA829EA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0" name="Grafik 29" descr="Ein lächelndes Gesicht">
              <a:extLst>
                <a:ext uri="{FF2B5EF4-FFF2-40B4-BE49-F238E27FC236}">
                  <a16:creationId xmlns:a16="http://schemas.microsoft.com/office/drawing/2014/main" id="{3DB98A2B-7730-BDAF-4F19-7AB3EAA5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9CD0DD-D0C8-DE2F-D08F-F99C7B24D24B}"/>
              </a:ext>
            </a:extLst>
          </p:cNvPr>
          <p:cNvGrpSpPr/>
          <p:nvPr/>
        </p:nvGrpSpPr>
        <p:grpSpPr>
          <a:xfrm flipH="1">
            <a:off x="8460939" y="2184353"/>
            <a:ext cx="421784" cy="545911"/>
            <a:chOff x="7799621" y="717605"/>
            <a:chExt cx="723900" cy="914400"/>
          </a:xfrm>
        </p:grpSpPr>
        <p:pic>
          <p:nvPicPr>
            <p:cNvPr id="33" name="Grafik 32" descr="Frau mit Band">
              <a:extLst>
                <a:ext uri="{FF2B5EF4-FFF2-40B4-BE49-F238E27FC236}">
                  <a16:creationId xmlns:a16="http://schemas.microsoft.com/office/drawing/2014/main" id="{D21B6433-F8E3-E515-8FA8-CF6602C8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47" name="Grafik 46" descr="Gesicht mit dicken Lippen">
              <a:extLst>
                <a:ext uri="{FF2B5EF4-FFF2-40B4-BE49-F238E27FC236}">
                  <a16:creationId xmlns:a16="http://schemas.microsoft.com/office/drawing/2014/main" id="{8B3C756C-2FA3-48B3-C9C9-C9136E80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14DEC5C-F96B-D0DF-40EC-1EB2804BAC7C}"/>
              </a:ext>
            </a:extLst>
          </p:cNvPr>
          <p:cNvSpPr txBox="1"/>
          <p:nvPr/>
        </p:nvSpPr>
        <p:spPr>
          <a:xfrm>
            <a:off x="7173822" y="3228078"/>
            <a:ext cx="12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Vorwissen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Bücher, 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36AD0C-0B42-358D-68CA-1E08FE0FDF9A}"/>
              </a:ext>
            </a:extLst>
          </p:cNvPr>
          <p:cNvSpPr txBox="1"/>
          <p:nvPr/>
        </p:nvSpPr>
        <p:spPr>
          <a:xfrm>
            <a:off x="3149380" y="4362669"/>
            <a:ext cx="197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sym typeface="Wingdings 2" panose="05020102010507070707" pitchFamily="18" charset="2"/>
              </a:rPr>
              <a:t>Megaprompts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  </a:t>
            </a:r>
            <a:b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endParaRPr lang="de-DE" sz="700" dirty="0">
              <a:sym typeface="Wingdings 2" panose="05020102010507070707" pitchFamily="18" charset="2"/>
            </a:endParaRPr>
          </a:p>
        </p:txBody>
      </p:sp>
      <p:pic>
        <p:nvPicPr>
          <p:cNvPr id="71" name="Grafik 70" descr="Ein Bild, das Screenshot, Rechteck, Design enthält.&#10;&#10;Automatisch generierte Beschreibung">
            <a:extLst>
              <a:ext uri="{FF2B5EF4-FFF2-40B4-BE49-F238E27FC236}">
                <a16:creationId xmlns:a16="http://schemas.microsoft.com/office/drawing/2014/main" id="{158F66F4-B5AD-0EA3-93E5-E75D1F96CE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55" y="2070497"/>
            <a:ext cx="1143000" cy="1152525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D403DA8E-CA2B-B46C-BAF6-7D34A453F78B}"/>
              </a:ext>
            </a:extLst>
          </p:cNvPr>
          <p:cNvSpPr txBox="1"/>
          <p:nvPr/>
        </p:nvSpPr>
        <p:spPr>
          <a:xfrm>
            <a:off x="3251611" y="5761052"/>
            <a:ext cx="69279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Cajus Wypior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3516D2-601D-C76A-9F25-DC36E99BB414}"/>
              </a:ext>
            </a:extLst>
          </p:cNvPr>
          <p:cNvSpPr txBox="1"/>
          <p:nvPr/>
        </p:nvSpPr>
        <p:spPr>
          <a:xfrm>
            <a:off x="3753473" y="3611003"/>
            <a:ext cx="14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PROMPTLOOP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F1518CE-E470-26B2-68A5-0916DAACED58}"/>
              </a:ext>
            </a:extLst>
          </p:cNvPr>
          <p:cNvSpPr txBox="1"/>
          <p:nvPr/>
        </p:nvSpPr>
        <p:spPr>
          <a:xfrm>
            <a:off x="7084934" y="3601927"/>
            <a:ext cx="13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CROSSCHECK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63FF4513-85CF-6CA2-A0B3-BE252EDF6941}"/>
              </a:ext>
            </a:extLst>
          </p:cNvPr>
          <p:cNvSpPr/>
          <p:nvPr/>
        </p:nvSpPr>
        <p:spPr>
          <a:xfrm>
            <a:off x="5618712" y="2138620"/>
            <a:ext cx="1012457" cy="99241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 descr="Prozessor mit einfarbiger Füllung">
            <a:extLst>
              <a:ext uri="{FF2B5EF4-FFF2-40B4-BE49-F238E27FC236}">
                <a16:creationId xmlns:a16="http://schemas.microsoft.com/office/drawing/2014/main" id="{C3B87540-200C-A3BF-EEAA-C841BDFA8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1339" y="2071002"/>
            <a:ext cx="1150118" cy="11501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2DA992-3F57-D6BF-926C-00572DD9C7CD}"/>
              </a:ext>
            </a:extLst>
          </p:cNvPr>
          <p:cNvSpPr txBox="1"/>
          <p:nvPr/>
        </p:nvSpPr>
        <p:spPr>
          <a:xfrm>
            <a:off x="5626830" y="2464486"/>
            <a:ext cx="9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D37128D-D929-699B-A29D-451D7F63A8FC}"/>
              </a:ext>
            </a:extLst>
          </p:cNvPr>
          <p:cNvSpPr/>
          <p:nvPr/>
        </p:nvSpPr>
        <p:spPr>
          <a:xfrm>
            <a:off x="2560256" y="5942108"/>
            <a:ext cx="7044267" cy="9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8751716E-5CE7-A2F6-1C33-CD564457F4F8}"/>
              </a:ext>
            </a:extLst>
          </p:cNvPr>
          <p:cNvSpPr/>
          <p:nvPr/>
        </p:nvSpPr>
        <p:spPr>
          <a:xfrm>
            <a:off x="6004366" y="5003189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B4F5B02-1804-3B6C-9D33-FB4474ECFB94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64" y="5429551"/>
            <a:ext cx="5439969" cy="372833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AD4F3FC-178F-CCB0-9B96-5C96249FC711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38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17" grpId="0" animBg="1"/>
      <p:bldP spid="18" grpId="0" animBg="1"/>
      <p:bldP spid="21" grpId="0"/>
      <p:bldP spid="23" grpId="0"/>
      <p:bldP spid="24" grpId="0"/>
      <p:bldP spid="25" grpId="0"/>
      <p:bldP spid="27" grpId="0"/>
      <p:bldP spid="26" grpId="0"/>
      <p:bldP spid="39" grpId="0" animBg="1"/>
      <p:bldP spid="40" grpId="0" animBg="1"/>
      <p:bldP spid="41" grpId="0" animBg="1"/>
      <p:bldP spid="42" grpId="0" animBg="1"/>
      <p:bldP spid="51" grpId="0"/>
      <p:bldP spid="5" grpId="0"/>
      <p:bldP spid="48" grpId="0"/>
      <p:bldP spid="61" grpId="0"/>
      <p:bldP spid="63" grpId="0"/>
      <p:bldP spid="8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53EFD0-CFAC-E3FF-8F81-5D98D785CF29}"/>
              </a:ext>
            </a:extLst>
          </p:cNvPr>
          <p:cNvSpPr/>
          <p:nvPr/>
        </p:nvSpPr>
        <p:spPr>
          <a:xfrm>
            <a:off x="3251200" y="2108496"/>
            <a:ext cx="5755640" cy="384306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26CF3635-8338-C8BF-32D6-684690542805}"/>
              </a:ext>
            </a:extLst>
          </p:cNvPr>
          <p:cNvSpPr/>
          <p:nvPr/>
        </p:nvSpPr>
        <p:spPr>
          <a:xfrm>
            <a:off x="4659842" y="5371466"/>
            <a:ext cx="2910476" cy="880295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F62B5933-6E13-B9AE-4F98-E927543CB160}"/>
              </a:ext>
            </a:extLst>
          </p:cNvPr>
          <p:cNvSpPr/>
          <p:nvPr/>
        </p:nvSpPr>
        <p:spPr>
          <a:xfrm>
            <a:off x="2857897" y="5958768"/>
            <a:ext cx="7044267" cy="9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23B27798-45CE-4E90-A94C-E151FF6F9CEC}"/>
              </a:ext>
            </a:extLst>
          </p:cNvPr>
          <p:cNvSpPr/>
          <p:nvPr/>
        </p:nvSpPr>
        <p:spPr>
          <a:xfrm rot="2776568">
            <a:off x="6332958" y="3065153"/>
            <a:ext cx="374285" cy="975831"/>
          </a:xfrm>
          <a:prstGeom prst="upArrow">
            <a:avLst>
              <a:gd name="adj1" fmla="val 26174"/>
              <a:gd name="adj2" fmla="val 0"/>
            </a:avLst>
          </a:prstGeom>
          <a:gradFill>
            <a:gsLst>
              <a:gs pos="100000">
                <a:srgbClr val="0F9ED5"/>
              </a:gs>
              <a:gs pos="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oben 44">
            <a:extLst>
              <a:ext uri="{FF2B5EF4-FFF2-40B4-BE49-F238E27FC236}">
                <a16:creationId xmlns:a16="http://schemas.microsoft.com/office/drawing/2014/main" id="{502A4FB3-2226-87DD-DAB2-616B04A587F1}"/>
              </a:ext>
            </a:extLst>
          </p:cNvPr>
          <p:cNvSpPr/>
          <p:nvPr/>
        </p:nvSpPr>
        <p:spPr>
          <a:xfrm rot="19023082">
            <a:off x="5471046" y="3038213"/>
            <a:ext cx="373936" cy="940520"/>
          </a:xfrm>
          <a:prstGeom prst="upArrow">
            <a:avLst>
              <a:gd name="adj1" fmla="val 25120"/>
              <a:gd name="adj2" fmla="val 0"/>
            </a:avLst>
          </a:prstGeom>
          <a:gradFill>
            <a:gsLst>
              <a:gs pos="100000">
                <a:srgbClr val="0F9ED5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CC7FC84C-7D5F-1D1E-A981-3F5E48745568}"/>
              </a:ext>
            </a:extLst>
          </p:cNvPr>
          <p:cNvSpPr/>
          <p:nvPr/>
        </p:nvSpPr>
        <p:spPr>
          <a:xfrm rot="8942966">
            <a:off x="6392379" y="2745693"/>
            <a:ext cx="2516028" cy="2516028"/>
          </a:xfrm>
          <a:prstGeom prst="circularArrow">
            <a:avLst>
              <a:gd name="adj1" fmla="val 3838"/>
              <a:gd name="adj2" fmla="val 1142319"/>
              <a:gd name="adj3" fmla="val 20527068"/>
              <a:gd name="adj4" fmla="val 4493924"/>
              <a:gd name="adj5" fmla="val 5984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26B0A802-732D-4818-6330-E63F47320A1F}"/>
              </a:ext>
            </a:extLst>
          </p:cNvPr>
          <p:cNvSpPr/>
          <p:nvPr/>
        </p:nvSpPr>
        <p:spPr>
          <a:xfrm rot="2150084" flipV="1">
            <a:off x="3356309" y="2687850"/>
            <a:ext cx="2445860" cy="2493474"/>
          </a:xfrm>
          <a:prstGeom prst="circularArrow">
            <a:avLst>
              <a:gd name="adj1" fmla="val 3881"/>
              <a:gd name="adj2" fmla="val 1142319"/>
              <a:gd name="adj3" fmla="val 20264075"/>
              <a:gd name="adj4" fmla="val 4842840"/>
              <a:gd name="adj5" fmla="val 6769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0BA2CE-ABBF-1F35-F138-F097524B4F88}"/>
              </a:ext>
            </a:extLst>
          </p:cNvPr>
          <p:cNvSpPr txBox="1"/>
          <p:nvPr/>
        </p:nvSpPr>
        <p:spPr>
          <a:xfrm>
            <a:off x="5314317" y="327824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1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191DFA-1E51-4A80-AD0D-B1E3FDC97D7C}"/>
              </a:ext>
            </a:extLst>
          </p:cNvPr>
          <p:cNvSpPr txBox="1"/>
          <p:nvPr/>
        </p:nvSpPr>
        <p:spPr>
          <a:xfrm>
            <a:off x="5314317" y="373392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2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C5CFA-C1CA-5C13-560F-B529247D3FB9}"/>
              </a:ext>
            </a:extLst>
          </p:cNvPr>
          <p:cNvSpPr txBox="1"/>
          <p:nvPr/>
        </p:nvSpPr>
        <p:spPr>
          <a:xfrm>
            <a:off x="5314317" y="4189601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3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38F9A-88F8-9178-2A29-EC3CD798DB2D}"/>
              </a:ext>
            </a:extLst>
          </p:cNvPr>
          <p:cNvSpPr txBox="1"/>
          <p:nvPr/>
        </p:nvSpPr>
        <p:spPr>
          <a:xfrm>
            <a:off x="5314317" y="464695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n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C55E096-4F12-65E5-3877-013901FF6386}"/>
              </a:ext>
            </a:extLst>
          </p:cNvPr>
          <p:cNvSpPr txBox="1"/>
          <p:nvPr/>
        </p:nvSpPr>
        <p:spPr>
          <a:xfrm>
            <a:off x="3139459" y="3391882"/>
            <a:ext cx="1974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Metaprompts</a:t>
            </a:r>
            <a:r>
              <a:rPr lang="de-DE" sz="800" dirty="0">
                <a:solidFill>
                  <a:schemeClr val="bg1"/>
                </a:solidFill>
              </a:rPr>
              <a:t>  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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C8A62E-F067-71BB-F8B5-DCB5939BB6C8}"/>
              </a:ext>
            </a:extLst>
          </p:cNvPr>
          <p:cNvSpPr txBox="1"/>
          <p:nvPr/>
        </p:nvSpPr>
        <p:spPr>
          <a:xfrm>
            <a:off x="7146144" y="4380255"/>
            <a:ext cx="1442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Online-Ressourcen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KI 2, KI 3, …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de-DE" sz="800" b="1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pic>
        <p:nvPicPr>
          <p:cNvPr id="37" name="Grafik 36" descr="Prozessor mit einfarbiger Füllung">
            <a:extLst>
              <a:ext uri="{FF2B5EF4-FFF2-40B4-BE49-F238E27FC236}">
                <a16:creationId xmlns:a16="http://schemas.microsoft.com/office/drawing/2014/main" id="{B97DBBA8-32BF-97CB-FD08-C8D27E060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1339" y="2071002"/>
            <a:ext cx="1150118" cy="1150118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9F1367A-D0DB-0BC4-609C-6FDDC9E42E72}"/>
              </a:ext>
            </a:extLst>
          </p:cNvPr>
          <p:cNvSpPr/>
          <p:nvPr/>
        </p:nvSpPr>
        <p:spPr>
          <a:xfrm>
            <a:off x="6007812" y="314193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2F50DE9F-448C-5DCC-7315-270228D85D1B}"/>
              </a:ext>
            </a:extLst>
          </p:cNvPr>
          <p:cNvSpPr/>
          <p:nvPr/>
        </p:nvSpPr>
        <p:spPr>
          <a:xfrm>
            <a:off x="6011523" y="3597004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7BA6D410-5637-C45F-7547-A00CE0172F79}"/>
              </a:ext>
            </a:extLst>
          </p:cNvPr>
          <p:cNvSpPr/>
          <p:nvPr/>
        </p:nvSpPr>
        <p:spPr>
          <a:xfrm>
            <a:off x="6007812" y="405497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65D0460-A7B6-5C72-2528-27116823583D}"/>
              </a:ext>
            </a:extLst>
          </p:cNvPr>
          <p:cNvSpPr/>
          <p:nvPr/>
        </p:nvSpPr>
        <p:spPr>
          <a:xfrm>
            <a:off x="6010683" y="4509066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2746C36-9B96-FC9B-E03B-821F12B845F8}"/>
              </a:ext>
            </a:extLst>
          </p:cNvPr>
          <p:cNvSpPr txBox="1"/>
          <p:nvPr/>
        </p:nvSpPr>
        <p:spPr>
          <a:xfrm>
            <a:off x="3289300" y="5106631"/>
            <a:ext cx="5613399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= Teilprodukt(e) ko-konstruieren</a:t>
            </a:r>
            <a:br>
              <a:rPr lang="de-DE" sz="1100" b="1" dirty="0"/>
            </a:br>
            <a:r>
              <a:rPr lang="de-DE" sz="1200" b="1" dirty="0"/>
              <a:t>z. B. verifizieren, validieren, korrigieren, redigieren, modifizieren, collagieren, (re)arrangieren, kombinieren, reduzieren, optimieren, …, finalisieren</a:t>
            </a:r>
            <a:endParaRPr lang="de-DE" sz="11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2DA992-3F57-D6BF-926C-00572DD9C7CD}"/>
              </a:ext>
            </a:extLst>
          </p:cNvPr>
          <p:cNvSpPr txBox="1"/>
          <p:nvPr/>
        </p:nvSpPr>
        <p:spPr>
          <a:xfrm>
            <a:off x="5626830" y="2464486"/>
            <a:ext cx="9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KI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8974C6E-B9A3-34F5-5472-58CB8D419EA9}"/>
              </a:ext>
            </a:extLst>
          </p:cNvPr>
          <p:cNvGrpSpPr/>
          <p:nvPr/>
        </p:nvGrpSpPr>
        <p:grpSpPr>
          <a:xfrm>
            <a:off x="7806473" y="5786744"/>
            <a:ext cx="2122019" cy="169277"/>
            <a:chOff x="7935562" y="6216739"/>
            <a:chExt cx="2122019" cy="16927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284258B-5045-CA12-EC15-3AF34EC34EDA}"/>
                </a:ext>
              </a:extLst>
            </p:cNvPr>
            <p:cNvSpPr txBox="1"/>
            <p:nvPr/>
          </p:nvSpPr>
          <p:spPr>
            <a:xfrm>
              <a:off x="7935562" y="6216739"/>
              <a:ext cx="2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  <p:pic>
          <p:nvPicPr>
            <p:cNvPr id="36" name="Grafik 35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AB223FD3-E807-571D-AD46-4913786F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43" y="6250129"/>
              <a:ext cx="643411" cy="914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E56880C-5695-65DD-7443-BA0632FBA7C0}"/>
              </a:ext>
            </a:extLst>
          </p:cNvPr>
          <p:cNvGrpSpPr/>
          <p:nvPr/>
        </p:nvGrpSpPr>
        <p:grpSpPr>
          <a:xfrm>
            <a:off x="3374185" y="2224497"/>
            <a:ext cx="377672" cy="452439"/>
            <a:chOff x="1999856" y="1390839"/>
            <a:chExt cx="590550" cy="714375"/>
          </a:xfrm>
        </p:grpSpPr>
        <p:pic>
          <p:nvPicPr>
            <p:cNvPr id="28" name="Grafik 27" descr="Mann mit kurzem Haar">
              <a:extLst>
                <a:ext uri="{FF2B5EF4-FFF2-40B4-BE49-F238E27FC236}">
                  <a16:creationId xmlns:a16="http://schemas.microsoft.com/office/drawing/2014/main" id="{D16AC883-3A82-F725-1A31-2DA829EA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0" name="Grafik 29" descr="Ein lächelndes Gesicht">
              <a:extLst>
                <a:ext uri="{FF2B5EF4-FFF2-40B4-BE49-F238E27FC236}">
                  <a16:creationId xmlns:a16="http://schemas.microsoft.com/office/drawing/2014/main" id="{3DB98A2B-7730-BDAF-4F19-7AB3EAA5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9CD0DD-D0C8-DE2F-D08F-F99C7B24D24B}"/>
              </a:ext>
            </a:extLst>
          </p:cNvPr>
          <p:cNvGrpSpPr/>
          <p:nvPr/>
        </p:nvGrpSpPr>
        <p:grpSpPr>
          <a:xfrm flipH="1">
            <a:off x="8460939" y="2184353"/>
            <a:ext cx="421784" cy="545911"/>
            <a:chOff x="7799621" y="717605"/>
            <a:chExt cx="723900" cy="914400"/>
          </a:xfrm>
        </p:grpSpPr>
        <p:pic>
          <p:nvPicPr>
            <p:cNvPr id="33" name="Grafik 32" descr="Frau mit Band">
              <a:extLst>
                <a:ext uri="{FF2B5EF4-FFF2-40B4-BE49-F238E27FC236}">
                  <a16:creationId xmlns:a16="http://schemas.microsoft.com/office/drawing/2014/main" id="{D21B6433-F8E3-E515-8FA8-CF6602C8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47" name="Grafik 46" descr="Gesicht mit dicken Lippen">
              <a:extLst>
                <a:ext uri="{FF2B5EF4-FFF2-40B4-BE49-F238E27FC236}">
                  <a16:creationId xmlns:a16="http://schemas.microsoft.com/office/drawing/2014/main" id="{8B3C756C-2FA3-48B3-C9C9-C9136E80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14DEC5C-F96B-D0DF-40EC-1EB2804BAC7C}"/>
              </a:ext>
            </a:extLst>
          </p:cNvPr>
          <p:cNvSpPr txBox="1"/>
          <p:nvPr/>
        </p:nvSpPr>
        <p:spPr>
          <a:xfrm>
            <a:off x="7173822" y="3228078"/>
            <a:ext cx="12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Vorwissen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Bücher, 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36AD0C-0B42-358D-68CA-1E08FE0FDF9A}"/>
              </a:ext>
            </a:extLst>
          </p:cNvPr>
          <p:cNvSpPr txBox="1"/>
          <p:nvPr/>
        </p:nvSpPr>
        <p:spPr>
          <a:xfrm>
            <a:off x="3149380" y="4362669"/>
            <a:ext cx="197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sym typeface="Wingdings 2" panose="05020102010507070707" pitchFamily="18" charset="2"/>
              </a:rPr>
              <a:t>Megaprompts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  </a:t>
            </a:r>
            <a:b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endParaRPr lang="de-DE" sz="700" dirty="0">
              <a:sym typeface="Wingdings 2" panose="05020102010507070707" pitchFamily="18" charset="2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D403DA8E-CA2B-B46C-BAF6-7D34A453F78B}"/>
              </a:ext>
            </a:extLst>
          </p:cNvPr>
          <p:cNvSpPr txBox="1"/>
          <p:nvPr/>
        </p:nvSpPr>
        <p:spPr>
          <a:xfrm>
            <a:off x="3251611" y="5761052"/>
            <a:ext cx="69279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Cajus Wypior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3516D2-601D-C76A-9F25-DC36E99BB414}"/>
              </a:ext>
            </a:extLst>
          </p:cNvPr>
          <p:cNvSpPr txBox="1"/>
          <p:nvPr/>
        </p:nvSpPr>
        <p:spPr>
          <a:xfrm>
            <a:off x="3753473" y="3611003"/>
            <a:ext cx="14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PROMPTLOOP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F1518CE-E470-26B2-68A5-0916DAACED58}"/>
              </a:ext>
            </a:extLst>
          </p:cNvPr>
          <p:cNvSpPr txBox="1"/>
          <p:nvPr/>
        </p:nvSpPr>
        <p:spPr>
          <a:xfrm>
            <a:off x="7084934" y="3601927"/>
            <a:ext cx="13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CROSSCHECK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79630AD-003C-15DA-1585-657F8326E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22" y="5422740"/>
            <a:ext cx="11582180" cy="793379"/>
          </a:xfrm>
          <a:prstGeom prst="rect">
            <a:avLst/>
          </a:prstGeom>
        </p:spPr>
      </p:pic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DA60A472-CDB7-4DC9-0A7C-7956A44DF73A}"/>
              </a:ext>
            </a:extLst>
          </p:cNvPr>
          <p:cNvSpPr/>
          <p:nvPr/>
        </p:nvSpPr>
        <p:spPr>
          <a:xfrm>
            <a:off x="6004366" y="5003189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6946C4B-00F8-0396-C2BA-A988DCA65871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810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53EFD0-CFAC-E3FF-8F81-5D98D785CF29}"/>
              </a:ext>
            </a:extLst>
          </p:cNvPr>
          <p:cNvSpPr/>
          <p:nvPr/>
        </p:nvSpPr>
        <p:spPr>
          <a:xfrm>
            <a:off x="3251200" y="2108496"/>
            <a:ext cx="5755640" cy="384306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26CF3635-8338-C8BF-32D6-684690542805}"/>
              </a:ext>
            </a:extLst>
          </p:cNvPr>
          <p:cNvSpPr/>
          <p:nvPr/>
        </p:nvSpPr>
        <p:spPr>
          <a:xfrm>
            <a:off x="4659842" y="5371466"/>
            <a:ext cx="2910476" cy="880295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23B27798-45CE-4E90-A94C-E151FF6F9CEC}"/>
              </a:ext>
            </a:extLst>
          </p:cNvPr>
          <p:cNvSpPr/>
          <p:nvPr/>
        </p:nvSpPr>
        <p:spPr>
          <a:xfrm rot="2776568">
            <a:off x="6332958" y="3065153"/>
            <a:ext cx="374285" cy="975831"/>
          </a:xfrm>
          <a:prstGeom prst="upArrow">
            <a:avLst>
              <a:gd name="adj1" fmla="val 26174"/>
              <a:gd name="adj2" fmla="val 0"/>
            </a:avLst>
          </a:prstGeom>
          <a:gradFill>
            <a:gsLst>
              <a:gs pos="100000">
                <a:srgbClr val="0F9ED5"/>
              </a:gs>
              <a:gs pos="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oben 44">
            <a:extLst>
              <a:ext uri="{FF2B5EF4-FFF2-40B4-BE49-F238E27FC236}">
                <a16:creationId xmlns:a16="http://schemas.microsoft.com/office/drawing/2014/main" id="{502A4FB3-2226-87DD-DAB2-616B04A587F1}"/>
              </a:ext>
            </a:extLst>
          </p:cNvPr>
          <p:cNvSpPr/>
          <p:nvPr/>
        </p:nvSpPr>
        <p:spPr>
          <a:xfrm rot="19023082">
            <a:off x="5471046" y="3038213"/>
            <a:ext cx="373936" cy="940520"/>
          </a:xfrm>
          <a:prstGeom prst="upArrow">
            <a:avLst>
              <a:gd name="adj1" fmla="val 25120"/>
              <a:gd name="adj2" fmla="val 0"/>
            </a:avLst>
          </a:prstGeom>
          <a:gradFill>
            <a:gsLst>
              <a:gs pos="100000">
                <a:srgbClr val="0F9ED5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CC7FC84C-7D5F-1D1E-A981-3F5E48745568}"/>
              </a:ext>
            </a:extLst>
          </p:cNvPr>
          <p:cNvSpPr/>
          <p:nvPr/>
        </p:nvSpPr>
        <p:spPr>
          <a:xfrm rot="8942966">
            <a:off x="6392379" y="2745693"/>
            <a:ext cx="2516028" cy="2516028"/>
          </a:xfrm>
          <a:prstGeom prst="circularArrow">
            <a:avLst>
              <a:gd name="adj1" fmla="val 3838"/>
              <a:gd name="adj2" fmla="val 1142319"/>
              <a:gd name="adj3" fmla="val 20527068"/>
              <a:gd name="adj4" fmla="val 4493924"/>
              <a:gd name="adj5" fmla="val 5984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26B0A802-732D-4818-6330-E63F47320A1F}"/>
              </a:ext>
            </a:extLst>
          </p:cNvPr>
          <p:cNvSpPr/>
          <p:nvPr/>
        </p:nvSpPr>
        <p:spPr>
          <a:xfrm rot="2150084" flipV="1">
            <a:off x="3356309" y="2687850"/>
            <a:ext cx="2445860" cy="2493474"/>
          </a:xfrm>
          <a:prstGeom prst="circularArrow">
            <a:avLst>
              <a:gd name="adj1" fmla="val 3881"/>
              <a:gd name="adj2" fmla="val 1142319"/>
              <a:gd name="adj3" fmla="val 20264075"/>
              <a:gd name="adj4" fmla="val 4842840"/>
              <a:gd name="adj5" fmla="val 6769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0BA2CE-ABBF-1F35-F138-F097524B4F88}"/>
              </a:ext>
            </a:extLst>
          </p:cNvPr>
          <p:cNvSpPr txBox="1"/>
          <p:nvPr/>
        </p:nvSpPr>
        <p:spPr>
          <a:xfrm>
            <a:off x="5314317" y="327824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1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191DFA-1E51-4A80-AD0D-B1E3FDC97D7C}"/>
              </a:ext>
            </a:extLst>
          </p:cNvPr>
          <p:cNvSpPr txBox="1"/>
          <p:nvPr/>
        </p:nvSpPr>
        <p:spPr>
          <a:xfrm>
            <a:off x="5314317" y="373392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2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C5CFA-C1CA-5C13-560F-B529247D3FB9}"/>
              </a:ext>
            </a:extLst>
          </p:cNvPr>
          <p:cNvSpPr txBox="1"/>
          <p:nvPr/>
        </p:nvSpPr>
        <p:spPr>
          <a:xfrm>
            <a:off x="5314317" y="4189601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3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38F9A-88F8-9178-2A29-EC3CD798DB2D}"/>
              </a:ext>
            </a:extLst>
          </p:cNvPr>
          <p:cNvSpPr txBox="1"/>
          <p:nvPr/>
        </p:nvSpPr>
        <p:spPr>
          <a:xfrm>
            <a:off x="5314317" y="464695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n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C55E096-4F12-65E5-3877-013901FF6386}"/>
              </a:ext>
            </a:extLst>
          </p:cNvPr>
          <p:cNvSpPr txBox="1"/>
          <p:nvPr/>
        </p:nvSpPr>
        <p:spPr>
          <a:xfrm>
            <a:off x="3139459" y="3391882"/>
            <a:ext cx="1974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Metaprompts</a:t>
            </a:r>
            <a:r>
              <a:rPr lang="de-DE" sz="800" dirty="0">
                <a:solidFill>
                  <a:schemeClr val="bg1"/>
                </a:solidFill>
              </a:rPr>
              <a:t>  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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C8A62E-F067-71BB-F8B5-DCB5939BB6C8}"/>
              </a:ext>
            </a:extLst>
          </p:cNvPr>
          <p:cNvSpPr txBox="1"/>
          <p:nvPr/>
        </p:nvSpPr>
        <p:spPr>
          <a:xfrm>
            <a:off x="7146144" y="4380255"/>
            <a:ext cx="1442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Online-Ressourcen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KI 2, KI 3, …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de-DE" sz="800" b="1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pic>
        <p:nvPicPr>
          <p:cNvPr id="37" name="Grafik 36" descr="Prozessor mit einfarbiger Füllung">
            <a:extLst>
              <a:ext uri="{FF2B5EF4-FFF2-40B4-BE49-F238E27FC236}">
                <a16:creationId xmlns:a16="http://schemas.microsoft.com/office/drawing/2014/main" id="{B97DBBA8-32BF-97CB-FD08-C8D27E060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1339" y="2071002"/>
            <a:ext cx="1150118" cy="1150118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9F1367A-D0DB-0BC4-609C-6FDDC9E42E72}"/>
              </a:ext>
            </a:extLst>
          </p:cNvPr>
          <p:cNvSpPr/>
          <p:nvPr/>
        </p:nvSpPr>
        <p:spPr>
          <a:xfrm>
            <a:off x="6007812" y="314193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2F50DE9F-448C-5DCC-7315-270228D85D1B}"/>
              </a:ext>
            </a:extLst>
          </p:cNvPr>
          <p:cNvSpPr/>
          <p:nvPr/>
        </p:nvSpPr>
        <p:spPr>
          <a:xfrm>
            <a:off x="6011523" y="3597004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7BA6D410-5637-C45F-7547-A00CE0172F79}"/>
              </a:ext>
            </a:extLst>
          </p:cNvPr>
          <p:cNvSpPr/>
          <p:nvPr/>
        </p:nvSpPr>
        <p:spPr>
          <a:xfrm>
            <a:off x="6007812" y="405497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65D0460-A7B6-5C72-2528-27116823583D}"/>
              </a:ext>
            </a:extLst>
          </p:cNvPr>
          <p:cNvSpPr/>
          <p:nvPr/>
        </p:nvSpPr>
        <p:spPr>
          <a:xfrm>
            <a:off x="6010683" y="4509066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2746C36-9B96-FC9B-E03B-821F12B845F8}"/>
              </a:ext>
            </a:extLst>
          </p:cNvPr>
          <p:cNvSpPr txBox="1"/>
          <p:nvPr/>
        </p:nvSpPr>
        <p:spPr>
          <a:xfrm>
            <a:off x="3289300" y="5106631"/>
            <a:ext cx="5613399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= Teilprodukt(e) ko-konstruieren</a:t>
            </a:r>
            <a:br>
              <a:rPr lang="de-DE" sz="1100" b="1" dirty="0"/>
            </a:br>
            <a:r>
              <a:rPr lang="de-DE" sz="1200" b="1" dirty="0"/>
              <a:t>z. B. verifizieren, validieren, korrigieren, redigieren, modifizieren, collagieren, (re)arrangieren, kombinieren, reduzieren, optimieren, …, finalisieren</a:t>
            </a:r>
            <a:endParaRPr lang="de-DE" sz="11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2DA992-3F57-D6BF-926C-00572DD9C7CD}"/>
              </a:ext>
            </a:extLst>
          </p:cNvPr>
          <p:cNvSpPr txBox="1"/>
          <p:nvPr/>
        </p:nvSpPr>
        <p:spPr>
          <a:xfrm>
            <a:off x="5626830" y="2464486"/>
            <a:ext cx="9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KI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8974C6E-B9A3-34F5-5472-58CB8D419EA9}"/>
              </a:ext>
            </a:extLst>
          </p:cNvPr>
          <p:cNvGrpSpPr/>
          <p:nvPr/>
        </p:nvGrpSpPr>
        <p:grpSpPr>
          <a:xfrm>
            <a:off x="7806473" y="5786744"/>
            <a:ext cx="2122019" cy="169277"/>
            <a:chOff x="7935562" y="6216739"/>
            <a:chExt cx="2122019" cy="16927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284258B-5045-CA12-EC15-3AF34EC34EDA}"/>
                </a:ext>
              </a:extLst>
            </p:cNvPr>
            <p:cNvSpPr txBox="1"/>
            <p:nvPr/>
          </p:nvSpPr>
          <p:spPr>
            <a:xfrm>
              <a:off x="7935562" y="6216739"/>
              <a:ext cx="2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  <p:pic>
          <p:nvPicPr>
            <p:cNvPr id="36" name="Grafik 35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AB223FD3-E807-571D-AD46-4913786F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43" y="6250129"/>
              <a:ext cx="643411" cy="914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E56880C-5695-65DD-7443-BA0632FBA7C0}"/>
              </a:ext>
            </a:extLst>
          </p:cNvPr>
          <p:cNvGrpSpPr/>
          <p:nvPr/>
        </p:nvGrpSpPr>
        <p:grpSpPr>
          <a:xfrm>
            <a:off x="3374185" y="2224497"/>
            <a:ext cx="377672" cy="452439"/>
            <a:chOff x="1999856" y="1390839"/>
            <a:chExt cx="590550" cy="714375"/>
          </a:xfrm>
        </p:grpSpPr>
        <p:pic>
          <p:nvPicPr>
            <p:cNvPr id="28" name="Grafik 27" descr="Mann mit kurzem Haar">
              <a:extLst>
                <a:ext uri="{FF2B5EF4-FFF2-40B4-BE49-F238E27FC236}">
                  <a16:creationId xmlns:a16="http://schemas.microsoft.com/office/drawing/2014/main" id="{D16AC883-3A82-F725-1A31-2DA829EA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0" name="Grafik 29" descr="Ein lächelndes Gesicht">
              <a:extLst>
                <a:ext uri="{FF2B5EF4-FFF2-40B4-BE49-F238E27FC236}">
                  <a16:creationId xmlns:a16="http://schemas.microsoft.com/office/drawing/2014/main" id="{3DB98A2B-7730-BDAF-4F19-7AB3EAA5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9CD0DD-D0C8-DE2F-D08F-F99C7B24D24B}"/>
              </a:ext>
            </a:extLst>
          </p:cNvPr>
          <p:cNvGrpSpPr/>
          <p:nvPr/>
        </p:nvGrpSpPr>
        <p:grpSpPr>
          <a:xfrm flipH="1">
            <a:off x="8460939" y="2184353"/>
            <a:ext cx="421784" cy="545911"/>
            <a:chOff x="7799621" y="717605"/>
            <a:chExt cx="723900" cy="914400"/>
          </a:xfrm>
        </p:grpSpPr>
        <p:pic>
          <p:nvPicPr>
            <p:cNvPr id="33" name="Grafik 32" descr="Frau mit Band">
              <a:extLst>
                <a:ext uri="{FF2B5EF4-FFF2-40B4-BE49-F238E27FC236}">
                  <a16:creationId xmlns:a16="http://schemas.microsoft.com/office/drawing/2014/main" id="{D21B6433-F8E3-E515-8FA8-CF6602C8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47" name="Grafik 46" descr="Gesicht mit dicken Lippen">
              <a:extLst>
                <a:ext uri="{FF2B5EF4-FFF2-40B4-BE49-F238E27FC236}">
                  <a16:creationId xmlns:a16="http://schemas.microsoft.com/office/drawing/2014/main" id="{8B3C756C-2FA3-48B3-C9C9-C9136E80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14DEC5C-F96B-D0DF-40EC-1EB2804BAC7C}"/>
              </a:ext>
            </a:extLst>
          </p:cNvPr>
          <p:cNvSpPr txBox="1"/>
          <p:nvPr/>
        </p:nvSpPr>
        <p:spPr>
          <a:xfrm>
            <a:off x="7173822" y="3228078"/>
            <a:ext cx="12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Vorwissen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Bücher, 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36AD0C-0B42-358D-68CA-1E08FE0FDF9A}"/>
              </a:ext>
            </a:extLst>
          </p:cNvPr>
          <p:cNvSpPr txBox="1"/>
          <p:nvPr/>
        </p:nvSpPr>
        <p:spPr>
          <a:xfrm>
            <a:off x="3149380" y="4362669"/>
            <a:ext cx="197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sym typeface="Wingdings 2" panose="05020102010507070707" pitchFamily="18" charset="2"/>
              </a:rPr>
              <a:t>Megaprompts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  </a:t>
            </a:r>
            <a:b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endParaRPr lang="de-DE" sz="700" dirty="0">
              <a:sym typeface="Wingdings 2" panose="05020102010507070707" pitchFamily="18" charset="2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D403DA8E-CA2B-B46C-BAF6-7D34A453F78B}"/>
              </a:ext>
            </a:extLst>
          </p:cNvPr>
          <p:cNvSpPr txBox="1"/>
          <p:nvPr/>
        </p:nvSpPr>
        <p:spPr>
          <a:xfrm>
            <a:off x="3251611" y="5761052"/>
            <a:ext cx="69279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Cajus Wypior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3516D2-601D-C76A-9F25-DC36E99BB414}"/>
              </a:ext>
            </a:extLst>
          </p:cNvPr>
          <p:cNvSpPr txBox="1"/>
          <p:nvPr/>
        </p:nvSpPr>
        <p:spPr>
          <a:xfrm>
            <a:off x="3753473" y="3611003"/>
            <a:ext cx="14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PROMPTLOOP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F1518CE-E470-26B2-68A5-0916DAACED58}"/>
              </a:ext>
            </a:extLst>
          </p:cNvPr>
          <p:cNvSpPr txBox="1"/>
          <p:nvPr/>
        </p:nvSpPr>
        <p:spPr>
          <a:xfrm>
            <a:off x="7084934" y="3601927"/>
            <a:ext cx="13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CROSSCHECK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79630AD-003C-15DA-1585-657F8326E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2370" y="5431388"/>
            <a:ext cx="5432963" cy="371729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21F34E2B-5236-7121-A805-00A561AB0E3C}"/>
              </a:ext>
            </a:extLst>
          </p:cNvPr>
          <p:cNvSpPr/>
          <p:nvPr/>
        </p:nvSpPr>
        <p:spPr>
          <a:xfrm>
            <a:off x="2603898" y="5954150"/>
            <a:ext cx="7044267" cy="9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A4A641C3-9866-4072-9374-3730C4BBFEF8}"/>
              </a:ext>
            </a:extLst>
          </p:cNvPr>
          <p:cNvSpPr/>
          <p:nvPr/>
        </p:nvSpPr>
        <p:spPr>
          <a:xfrm>
            <a:off x="6004366" y="5003189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52BE7E8-4BE3-6D7F-F7EC-0C53A27C1D26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1911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53EFD0-CFAC-E3FF-8F81-5D98D785CF29}"/>
              </a:ext>
            </a:extLst>
          </p:cNvPr>
          <p:cNvSpPr/>
          <p:nvPr/>
        </p:nvSpPr>
        <p:spPr>
          <a:xfrm>
            <a:off x="3251200" y="2108496"/>
            <a:ext cx="5755640" cy="384306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F46D5DA-19DE-FBC0-70FC-A427A7A1E7E0}"/>
              </a:ext>
            </a:extLst>
          </p:cNvPr>
          <p:cNvSpPr txBox="1"/>
          <p:nvPr/>
        </p:nvSpPr>
        <p:spPr>
          <a:xfrm>
            <a:off x="4119695" y="6253308"/>
            <a:ext cx="3971462" cy="539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2000" b="1" dirty="0"/>
              <a:t>Finales Produkt</a:t>
            </a:r>
          </a:p>
          <a:p>
            <a:pPr algn="ctr"/>
            <a:r>
              <a:rPr lang="de-DE" sz="900" dirty="0"/>
              <a:t>als ko-konstruktive, damit auch eigene Leistung der S:n.</a:t>
            </a:r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26CF3635-8338-C8BF-32D6-684690542805}"/>
              </a:ext>
            </a:extLst>
          </p:cNvPr>
          <p:cNvSpPr/>
          <p:nvPr/>
        </p:nvSpPr>
        <p:spPr>
          <a:xfrm>
            <a:off x="4659842" y="5371466"/>
            <a:ext cx="2910476" cy="880295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23B27798-45CE-4E90-A94C-E151FF6F9CEC}"/>
              </a:ext>
            </a:extLst>
          </p:cNvPr>
          <p:cNvSpPr/>
          <p:nvPr/>
        </p:nvSpPr>
        <p:spPr>
          <a:xfrm rot="2776568">
            <a:off x="6332958" y="3065153"/>
            <a:ext cx="374285" cy="975831"/>
          </a:xfrm>
          <a:prstGeom prst="upArrow">
            <a:avLst>
              <a:gd name="adj1" fmla="val 26174"/>
              <a:gd name="adj2" fmla="val 0"/>
            </a:avLst>
          </a:prstGeom>
          <a:gradFill>
            <a:gsLst>
              <a:gs pos="100000">
                <a:srgbClr val="0F9ED5"/>
              </a:gs>
              <a:gs pos="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oben 44">
            <a:extLst>
              <a:ext uri="{FF2B5EF4-FFF2-40B4-BE49-F238E27FC236}">
                <a16:creationId xmlns:a16="http://schemas.microsoft.com/office/drawing/2014/main" id="{502A4FB3-2226-87DD-DAB2-616B04A587F1}"/>
              </a:ext>
            </a:extLst>
          </p:cNvPr>
          <p:cNvSpPr/>
          <p:nvPr/>
        </p:nvSpPr>
        <p:spPr>
          <a:xfrm rot="19023082">
            <a:off x="5471046" y="3038213"/>
            <a:ext cx="373936" cy="940520"/>
          </a:xfrm>
          <a:prstGeom prst="upArrow">
            <a:avLst>
              <a:gd name="adj1" fmla="val 25120"/>
              <a:gd name="adj2" fmla="val 0"/>
            </a:avLst>
          </a:prstGeom>
          <a:gradFill>
            <a:gsLst>
              <a:gs pos="100000">
                <a:srgbClr val="0F9ED5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CC7FC84C-7D5F-1D1E-A981-3F5E48745568}"/>
              </a:ext>
            </a:extLst>
          </p:cNvPr>
          <p:cNvSpPr/>
          <p:nvPr/>
        </p:nvSpPr>
        <p:spPr>
          <a:xfrm rot="8942966">
            <a:off x="6392379" y="2745693"/>
            <a:ext cx="2516028" cy="2516028"/>
          </a:xfrm>
          <a:prstGeom prst="circularArrow">
            <a:avLst>
              <a:gd name="adj1" fmla="val 3838"/>
              <a:gd name="adj2" fmla="val 1142319"/>
              <a:gd name="adj3" fmla="val 20527068"/>
              <a:gd name="adj4" fmla="val 4493924"/>
              <a:gd name="adj5" fmla="val 5984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26B0A802-732D-4818-6330-E63F47320A1F}"/>
              </a:ext>
            </a:extLst>
          </p:cNvPr>
          <p:cNvSpPr/>
          <p:nvPr/>
        </p:nvSpPr>
        <p:spPr>
          <a:xfrm rot="2150084" flipV="1">
            <a:off x="3356309" y="2687850"/>
            <a:ext cx="2445860" cy="2493474"/>
          </a:xfrm>
          <a:prstGeom prst="circularArrow">
            <a:avLst>
              <a:gd name="adj1" fmla="val 3881"/>
              <a:gd name="adj2" fmla="val 1142319"/>
              <a:gd name="adj3" fmla="val 20264075"/>
              <a:gd name="adj4" fmla="val 4842840"/>
              <a:gd name="adj5" fmla="val 6769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0BA2CE-ABBF-1F35-F138-F097524B4F88}"/>
              </a:ext>
            </a:extLst>
          </p:cNvPr>
          <p:cNvSpPr txBox="1"/>
          <p:nvPr/>
        </p:nvSpPr>
        <p:spPr>
          <a:xfrm>
            <a:off x="5314317" y="327824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1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191DFA-1E51-4A80-AD0D-B1E3FDC97D7C}"/>
              </a:ext>
            </a:extLst>
          </p:cNvPr>
          <p:cNvSpPr txBox="1"/>
          <p:nvPr/>
        </p:nvSpPr>
        <p:spPr>
          <a:xfrm>
            <a:off x="5314317" y="373392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2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C5CFA-C1CA-5C13-560F-B529247D3FB9}"/>
              </a:ext>
            </a:extLst>
          </p:cNvPr>
          <p:cNvSpPr txBox="1"/>
          <p:nvPr/>
        </p:nvSpPr>
        <p:spPr>
          <a:xfrm>
            <a:off x="5314317" y="4189601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3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38F9A-88F8-9178-2A29-EC3CD798DB2D}"/>
              </a:ext>
            </a:extLst>
          </p:cNvPr>
          <p:cNvSpPr txBox="1"/>
          <p:nvPr/>
        </p:nvSpPr>
        <p:spPr>
          <a:xfrm>
            <a:off x="5314317" y="464695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n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C55E096-4F12-65E5-3877-013901FF6386}"/>
              </a:ext>
            </a:extLst>
          </p:cNvPr>
          <p:cNvSpPr txBox="1"/>
          <p:nvPr/>
        </p:nvSpPr>
        <p:spPr>
          <a:xfrm>
            <a:off x="3139459" y="3391882"/>
            <a:ext cx="1974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Metaprompts</a:t>
            </a:r>
            <a:r>
              <a:rPr lang="de-DE" sz="800" dirty="0">
                <a:solidFill>
                  <a:schemeClr val="bg1"/>
                </a:solidFill>
              </a:rPr>
              <a:t>  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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C8A62E-F067-71BB-F8B5-DCB5939BB6C8}"/>
              </a:ext>
            </a:extLst>
          </p:cNvPr>
          <p:cNvSpPr txBox="1"/>
          <p:nvPr/>
        </p:nvSpPr>
        <p:spPr>
          <a:xfrm>
            <a:off x="7146144" y="4380255"/>
            <a:ext cx="1442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Online-Ressourcen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KI 2, KI 3, …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de-DE" sz="800" b="1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pic>
        <p:nvPicPr>
          <p:cNvPr id="37" name="Grafik 36" descr="Prozessor mit einfarbiger Füllung">
            <a:extLst>
              <a:ext uri="{FF2B5EF4-FFF2-40B4-BE49-F238E27FC236}">
                <a16:creationId xmlns:a16="http://schemas.microsoft.com/office/drawing/2014/main" id="{B97DBBA8-32BF-97CB-FD08-C8D27E060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1339" y="2071002"/>
            <a:ext cx="1150118" cy="1150118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9F1367A-D0DB-0BC4-609C-6FDDC9E42E72}"/>
              </a:ext>
            </a:extLst>
          </p:cNvPr>
          <p:cNvSpPr/>
          <p:nvPr/>
        </p:nvSpPr>
        <p:spPr>
          <a:xfrm>
            <a:off x="6007812" y="314193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2F50DE9F-448C-5DCC-7315-270228D85D1B}"/>
              </a:ext>
            </a:extLst>
          </p:cNvPr>
          <p:cNvSpPr/>
          <p:nvPr/>
        </p:nvSpPr>
        <p:spPr>
          <a:xfrm>
            <a:off x="6011523" y="3597004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7BA6D410-5637-C45F-7547-A00CE0172F79}"/>
              </a:ext>
            </a:extLst>
          </p:cNvPr>
          <p:cNvSpPr/>
          <p:nvPr/>
        </p:nvSpPr>
        <p:spPr>
          <a:xfrm>
            <a:off x="6007812" y="405497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65D0460-A7B6-5C72-2528-27116823583D}"/>
              </a:ext>
            </a:extLst>
          </p:cNvPr>
          <p:cNvSpPr/>
          <p:nvPr/>
        </p:nvSpPr>
        <p:spPr>
          <a:xfrm>
            <a:off x="6010683" y="4509066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2746C36-9B96-FC9B-E03B-821F12B845F8}"/>
              </a:ext>
            </a:extLst>
          </p:cNvPr>
          <p:cNvSpPr txBox="1"/>
          <p:nvPr/>
        </p:nvSpPr>
        <p:spPr>
          <a:xfrm>
            <a:off x="3289300" y="5106631"/>
            <a:ext cx="5613399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= Teilprodukt(e) ko-konstruieren</a:t>
            </a:r>
            <a:br>
              <a:rPr lang="de-DE" sz="1100" b="1" dirty="0"/>
            </a:br>
            <a:r>
              <a:rPr lang="de-DE" sz="1200" b="1" dirty="0"/>
              <a:t>z. B. verifizieren, validieren, korrigieren, redigieren, modifizieren, collagieren, (re)arrangieren, kombinieren, reduzieren, optimieren, …, finalisieren</a:t>
            </a:r>
            <a:endParaRPr lang="de-DE" sz="11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2DA992-3F57-D6BF-926C-00572DD9C7CD}"/>
              </a:ext>
            </a:extLst>
          </p:cNvPr>
          <p:cNvSpPr txBox="1"/>
          <p:nvPr/>
        </p:nvSpPr>
        <p:spPr>
          <a:xfrm>
            <a:off x="5626830" y="2464486"/>
            <a:ext cx="9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KI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09CE3F-AB66-A669-6622-3554042365D8}"/>
              </a:ext>
            </a:extLst>
          </p:cNvPr>
          <p:cNvGrpSpPr/>
          <p:nvPr/>
        </p:nvGrpSpPr>
        <p:grpSpPr>
          <a:xfrm>
            <a:off x="4201567" y="6291387"/>
            <a:ext cx="377672" cy="452439"/>
            <a:chOff x="1999856" y="1390839"/>
            <a:chExt cx="590550" cy="714375"/>
          </a:xfrm>
        </p:grpSpPr>
        <p:pic>
          <p:nvPicPr>
            <p:cNvPr id="4" name="Grafik 3" descr="Mann mit kurzem Haar">
              <a:extLst>
                <a:ext uri="{FF2B5EF4-FFF2-40B4-BE49-F238E27FC236}">
                  <a16:creationId xmlns:a16="http://schemas.microsoft.com/office/drawing/2014/main" id="{366FD321-6A0E-3199-E05A-FFCB4BF5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7" name="Grafik 6" descr="Ein lächelndes Gesicht">
              <a:extLst>
                <a:ext uri="{FF2B5EF4-FFF2-40B4-BE49-F238E27FC236}">
                  <a16:creationId xmlns:a16="http://schemas.microsoft.com/office/drawing/2014/main" id="{C6FADEE8-B54E-1ECA-DB59-0FA639BD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D67DA0-4BFE-6E39-AC05-95928D17F50E}"/>
              </a:ext>
            </a:extLst>
          </p:cNvPr>
          <p:cNvGrpSpPr/>
          <p:nvPr/>
        </p:nvGrpSpPr>
        <p:grpSpPr>
          <a:xfrm flipH="1">
            <a:off x="7642515" y="6244650"/>
            <a:ext cx="421784" cy="545911"/>
            <a:chOff x="7799621" y="717605"/>
            <a:chExt cx="723900" cy="914400"/>
          </a:xfrm>
        </p:grpSpPr>
        <p:pic>
          <p:nvPicPr>
            <p:cNvPr id="14" name="Grafik 13" descr="Frau mit Band">
              <a:extLst>
                <a:ext uri="{FF2B5EF4-FFF2-40B4-BE49-F238E27FC236}">
                  <a16:creationId xmlns:a16="http://schemas.microsoft.com/office/drawing/2014/main" id="{909F39E8-60E4-68E4-134A-939D6E2C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5" name="Grafik 14" descr="Gesicht mit dicken Lippen">
              <a:extLst>
                <a:ext uri="{FF2B5EF4-FFF2-40B4-BE49-F238E27FC236}">
                  <a16:creationId xmlns:a16="http://schemas.microsoft.com/office/drawing/2014/main" id="{580FA8D5-6D0C-DC7D-EB4A-7882298C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8974C6E-B9A3-34F5-5472-58CB8D419EA9}"/>
              </a:ext>
            </a:extLst>
          </p:cNvPr>
          <p:cNvGrpSpPr/>
          <p:nvPr/>
        </p:nvGrpSpPr>
        <p:grpSpPr>
          <a:xfrm>
            <a:off x="7806473" y="5786744"/>
            <a:ext cx="2122019" cy="169277"/>
            <a:chOff x="7935562" y="6216739"/>
            <a:chExt cx="2122019" cy="16927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284258B-5045-CA12-EC15-3AF34EC34EDA}"/>
                </a:ext>
              </a:extLst>
            </p:cNvPr>
            <p:cNvSpPr txBox="1"/>
            <p:nvPr/>
          </p:nvSpPr>
          <p:spPr>
            <a:xfrm>
              <a:off x="7935562" y="6216739"/>
              <a:ext cx="2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  <p:pic>
          <p:nvPicPr>
            <p:cNvPr id="36" name="Grafik 35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AB223FD3-E807-571D-AD46-4913786F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43" y="6250129"/>
              <a:ext cx="643411" cy="914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E56880C-5695-65DD-7443-BA0632FBA7C0}"/>
              </a:ext>
            </a:extLst>
          </p:cNvPr>
          <p:cNvGrpSpPr/>
          <p:nvPr/>
        </p:nvGrpSpPr>
        <p:grpSpPr>
          <a:xfrm>
            <a:off x="3374185" y="2224497"/>
            <a:ext cx="377672" cy="452439"/>
            <a:chOff x="1999856" y="1390839"/>
            <a:chExt cx="590550" cy="714375"/>
          </a:xfrm>
        </p:grpSpPr>
        <p:pic>
          <p:nvPicPr>
            <p:cNvPr id="28" name="Grafik 27" descr="Mann mit kurzem Haar">
              <a:extLst>
                <a:ext uri="{FF2B5EF4-FFF2-40B4-BE49-F238E27FC236}">
                  <a16:creationId xmlns:a16="http://schemas.microsoft.com/office/drawing/2014/main" id="{D16AC883-3A82-F725-1A31-2DA829EA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0" name="Grafik 29" descr="Ein lächelndes Gesicht">
              <a:extLst>
                <a:ext uri="{FF2B5EF4-FFF2-40B4-BE49-F238E27FC236}">
                  <a16:creationId xmlns:a16="http://schemas.microsoft.com/office/drawing/2014/main" id="{3DB98A2B-7730-BDAF-4F19-7AB3EAA5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9CD0DD-D0C8-DE2F-D08F-F99C7B24D24B}"/>
              </a:ext>
            </a:extLst>
          </p:cNvPr>
          <p:cNvGrpSpPr/>
          <p:nvPr/>
        </p:nvGrpSpPr>
        <p:grpSpPr>
          <a:xfrm flipH="1">
            <a:off x="8460939" y="2184353"/>
            <a:ext cx="421784" cy="545911"/>
            <a:chOff x="7799621" y="717605"/>
            <a:chExt cx="723900" cy="914400"/>
          </a:xfrm>
        </p:grpSpPr>
        <p:pic>
          <p:nvPicPr>
            <p:cNvPr id="33" name="Grafik 32" descr="Frau mit Band">
              <a:extLst>
                <a:ext uri="{FF2B5EF4-FFF2-40B4-BE49-F238E27FC236}">
                  <a16:creationId xmlns:a16="http://schemas.microsoft.com/office/drawing/2014/main" id="{D21B6433-F8E3-E515-8FA8-CF6602C8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47" name="Grafik 46" descr="Gesicht mit dicken Lippen">
              <a:extLst>
                <a:ext uri="{FF2B5EF4-FFF2-40B4-BE49-F238E27FC236}">
                  <a16:creationId xmlns:a16="http://schemas.microsoft.com/office/drawing/2014/main" id="{8B3C756C-2FA3-48B3-C9C9-C9136E80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14DEC5C-F96B-D0DF-40EC-1EB2804BAC7C}"/>
              </a:ext>
            </a:extLst>
          </p:cNvPr>
          <p:cNvSpPr txBox="1"/>
          <p:nvPr/>
        </p:nvSpPr>
        <p:spPr>
          <a:xfrm>
            <a:off x="7173822" y="3228078"/>
            <a:ext cx="12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Vorwissen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Bücher, 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36AD0C-0B42-358D-68CA-1E08FE0FDF9A}"/>
              </a:ext>
            </a:extLst>
          </p:cNvPr>
          <p:cNvSpPr txBox="1"/>
          <p:nvPr/>
        </p:nvSpPr>
        <p:spPr>
          <a:xfrm>
            <a:off x="3149380" y="4362669"/>
            <a:ext cx="197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sym typeface="Wingdings 2" panose="05020102010507070707" pitchFamily="18" charset="2"/>
              </a:rPr>
              <a:t>Megaprompts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  </a:t>
            </a:r>
            <a:b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endParaRPr lang="de-DE" sz="700" dirty="0">
              <a:sym typeface="Wingdings 2" panose="05020102010507070707" pitchFamily="18" charset="2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D403DA8E-CA2B-B46C-BAF6-7D34A453F78B}"/>
              </a:ext>
            </a:extLst>
          </p:cNvPr>
          <p:cNvSpPr txBox="1"/>
          <p:nvPr/>
        </p:nvSpPr>
        <p:spPr>
          <a:xfrm>
            <a:off x="3251611" y="5761052"/>
            <a:ext cx="69279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Cajus Wypior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3516D2-601D-C76A-9F25-DC36E99BB414}"/>
              </a:ext>
            </a:extLst>
          </p:cNvPr>
          <p:cNvSpPr txBox="1"/>
          <p:nvPr/>
        </p:nvSpPr>
        <p:spPr>
          <a:xfrm>
            <a:off x="3753473" y="3611003"/>
            <a:ext cx="14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PROMPTLOOP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F1518CE-E470-26B2-68A5-0916DAACED58}"/>
              </a:ext>
            </a:extLst>
          </p:cNvPr>
          <p:cNvSpPr txBox="1"/>
          <p:nvPr/>
        </p:nvSpPr>
        <p:spPr>
          <a:xfrm>
            <a:off x="7084934" y="3601927"/>
            <a:ext cx="13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CROSSCHECK</a:t>
            </a:r>
          </a:p>
        </p:txBody>
      </p:sp>
      <p:sp>
        <p:nvSpPr>
          <p:cNvPr id="50" name="Pfeil: nach unten 49">
            <a:extLst>
              <a:ext uri="{FF2B5EF4-FFF2-40B4-BE49-F238E27FC236}">
                <a16:creationId xmlns:a16="http://schemas.microsoft.com/office/drawing/2014/main" id="{F82B92D8-738E-B999-0582-587BE0AAA7DD}"/>
              </a:ext>
            </a:extLst>
          </p:cNvPr>
          <p:cNvSpPr/>
          <p:nvPr/>
        </p:nvSpPr>
        <p:spPr>
          <a:xfrm>
            <a:off x="6004366" y="5003189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F7E8003-6E60-2FB5-992F-C186E2427D58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3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27F1-7C20-76F6-0E57-A2FEFB6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53EFD0-CFAC-E3FF-8F81-5D98D785CF29}"/>
              </a:ext>
            </a:extLst>
          </p:cNvPr>
          <p:cNvSpPr/>
          <p:nvPr/>
        </p:nvSpPr>
        <p:spPr>
          <a:xfrm>
            <a:off x="3251200" y="2108496"/>
            <a:ext cx="5755640" cy="384306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F46D5DA-19DE-FBC0-70FC-A427A7A1E7E0}"/>
              </a:ext>
            </a:extLst>
          </p:cNvPr>
          <p:cNvSpPr txBox="1"/>
          <p:nvPr/>
        </p:nvSpPr>
        <p:spPr>
          <a:xfrm>
            <a:off x="4119695" y="6253308"/>
            <a:ext cx="3971462" cy="539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2000" b="1" dirty="0"/>
              <a:t>Finales Produkt</a:t>
            </a:r>
          </a:p>
          <a:p>
            <a:pPr algn="ctr"/>
            <a:r>
              <a:rPr lang="de-DE" sz="900" dirty="0"/>
              <a:t>als ko-konstruktive, damit auch eigene Leistung der S:n.</a:t>
            </a:r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26CF3635-8338-C8BF-32D6-684690542805}"/>
              </a:ext>
            </a:extLst>
          </p:cNvPr>
          <p:cNvSpPr/>
          <p:nvPr/>
        </p:nvSpPr>
        <p:spPr>
          <a:xfrm>
            <a:off x="4659842" y="5371466"/>
            <a:ext cx="2910476" cy="880295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: mit Pfeil nach unten 37">
            <a:extLst>
              <a:ext uri="{FF2B5EF4-FFF2-40B4-BE49-F238E27FC236}">
                <a16:creationId xmlns:a16="http://schemas.microsoft.com/office/drawing/2014/main" id="{352CAE8F-A87C-20F3-5338-7A4A0B67B190}"/>
              </a:ext>
            </a:extLst>
          </p:cNvPr>
          <p:cNvSpPr/>
          <p:nvPr/>
        </p:nvSpPr>
        <p:spPr>
          <a:xfrm>
            <a:off x="4128209" y="416553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Aufgabe/Frage/Problem</a:t>
            </a:r>
          </a:p>
          <a:p>
            <a:pPr algn="ctr"/>
            <a:r>
              <a:rPr lang="de-DE" sz="1000" dirty="0"/>
              <a:t>von der Lehrkraft/von Schüler:innen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23B27798-45CE-4E90-A94C-E151FF6F9CEC}"/>
              </a:ext>
            </a:extLst>
          </p:cNvPr>
          <p:cNvSpPr/>
          <p:nvPr/>
        </p:nvSpPr>
        <p:spPr>
          <a:xfrm rot="2776568">
            <a:off x="6332958" y="3065153"/>
            <a:ext cx="374285" cy="975831"/>
          </a:xfrm>
          <a:prstGeom prst="upArrow">
            <a:avLst>
              <a:gd name="adj1" fmla="val 26174"/>
              <a:gd name="adj2" fmla="val 0"/>
            </a:avLst>
          </a:prstGeom>
          <a:gradFill>
            <a:gsLst>
              <a:gs pos="100000">
                <a:srgbClr val="0F9ED5"/>
              </a:gs>
              <a:gs pos="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oben 44">
            <a:extLst>
              <a:ext uri="{FF2B5EF4-FFF2-40B4-BE49-F238E27FC236}">
                <a16:creationId xmlns:a16="http://schemas.microsoft.com/office/drawing/2014/main" id="{502A4FB3-2226-87DD-DAB2-616B04A587F1}"/>
              </a:ext>
            </a:extLst>
          </p:cNvPr>
          <p:cNvSpPr/>
          <p:nvPr/>
        </p:nvSpPr>
        <p:spPr>
          <a:xfrm rot="19023082">
            <a:off x="5471046" y="3038213"/>
            <a:ext cx="373936" cy="940520"/>
          </a:xfrm>
          <a:prstGeom prst="upArrow">
            <a:avLst>
              <a:gd name="adj1" fmla="val 25120"/>
              <a:gd name="adj2" fmla="val 0"/>
            </a:avLst>
          </a:prstGeom>
          <a:gradFill>
            <a:gsLst>
              <a:gs pos="100000">
                <a:srgbClr val="0F9ED5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CC7FC84C-7D5F-1D1E-A981-3F5E48745568}"/>
              </a:ext>
            </a:extLst>
          </p:cNvPr>
          <p:cNvSpPr/>
          <p:nvPr/>
        </p:nvSpPr>
        <p:spPr>
          <a:xfrm rot="8942966">
            <a:off x="6392379" y="2745693"/>
            <a:ext cx="2516028" cy="2516028"/>
          </a:xfrm>
          <a:prstGeom prst="circularArrow">
            <a:avLst>
              <a:gd name="adj1" fmla="val 3838"/>
              <a:gd name="adj2" fmla="val 1142319"/>
              <a:gd name="adj3" fmla="val 20527068"/>
              <a:gd name="adj4" fmla="val 4493924"/>
              <a:gd name="adj5" fmla="val 5984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26B0A802-732D-4818-6330-E63F47320A1F}"/>
              </a:ext>
            </a:extLst>
          </p:cNvPr>
          <p:cNvSpPr/>
          <p:nvPr/>
        </p:nvSpPr>
        <p:spPr>
          <a:xfrm rot="2150084" flipV="1">
            <a:off x="3356309" y="2687850"/>
            <a:ext cx="2445860" cy="2493474"/>
          </a:xfrm>
          <a:prstGeom prst="circularArrow">
            <a:avLst>
              <a:gd name="adj1" fmla="val 3881"/>
              <a:gd name="adj2" fmla="val 1142319"/>
              <a:gd name="adj3" fmla="val 20264075"/>
              <a:gd name="adj4" fmla="val 4842840"/>
              <a:gd name="adj5" fmla="val 6769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0BA2CE-ABBF-1F35-F138-F097524B4F88}"/>
              </a:ext>
            </a:extLst>
          </p:cNvPr>
          <p:cNvSpPr txBox="1"/>
          <p:nvPr/>
        </p:nvSpPr>
        <p:spPr>
          <a:xfrm>
            <a:off x="5314317" y="327824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1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</p:txBody>
      </p:sp>
      <p:sp>
        <p:nvSpPr>
          <p:cNvPr id="2" name="Legende: mit Pfeil nach unten 1">
            <a:extLst>
              <a:ext uri="{FF2B5EF4-FFF2-40B4-BE49-F238E27FC236}">
                <a16:creationId xmlns:a16="http://schemas.microsoft.com/office/drawing/2014/main" id="{E173FCC3-F750-72AE-277B-0CEDB65D9629}"/>
              </a:ext>
            </a:extLst>
          </p:cNvPr>
          <p:cNvSpPr/>
          <p:nvPr/>
        </p:nvSpPr>
        <p:spPr>
          <a:xfrm>
            <a:off x="4119695" y="1265964"/>
            <a:ext cx="3962948" cy="840268"/>
          </a:xfrm>
          <a:prstGeom prst="downArrowCallout">
            <a:avLst>
              <a:gd name="adj1" fmla="val 16772"/>
              <a:gd name="adj2" fmla="val 17287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BA975F-A71C-9617-EF33-1441A5FC547C}"/>
              </a:ext>
            </a:extLst>
          </p:cNvPr>
          <p:cNvSpPr txBox="1"/>
          <p:nvPr/>
        </p:nvSpPr>
        <p:spPr>
          <a:xfrm>
            <a:off x="3944409" y="1242166"/>
            <a:ext cx="4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Megaprompt 1 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(mehrere 1000 Token möglich)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191DFA-1E51-4A80-AD0D-B1E3FDC97D7C}"/>
              </a:ext>
            </a:extLst>
          </p:cNvPr>
          <p:cNvSpPr txBox="1"/>
          <p:nvPr/>
        </p:nvSpPr>
        <p:spPr>
          <a:xfrm>
            <a:off x="5314317" y="373392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2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C5CFA-C1CA-5C13-560F-B529247D3FB9}"/>
              </a:ext>
            </a:extLst>
          </p:cNvPr>
          <p:cNvSpPr txBox="1"/>
          <p:nvPr/>
        </p:nvSpPr>
        <p:spPr>
          <a:xfrm>
            <a:off x="5314317" y="4189601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3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38F9A-88F8-9178-2A29-EC3CD798DB2D}"/>
              </a:ext>
            </a:extLst>
          </p:cNvPr>
          <p:cNvSpPr txBox="1"/>
          <p:nvPr/>
        </p:nvSpPr>
        <p:spPr>
          <a:xfrm>
            <a:off x="5314317" y="4646954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</a:rPr>
              <a:t> Output n</a:t>
            </a:r>
            <a:r>
              <a:rPr lang="de-DE" b="1" dirty="0">
                <a:highlight>
                  <a:srgbClr val="000000"/>
                </a:highlight>
              </a:rPr>
              <a:t>.</a:t>
            </a:r>
          </a:p>
          <a:p>
            <a:pPr algn="ctr"/>
            <a:endParaRPr lang="de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C55E096-4F12-65E5-3877-013901FF6386}"/>
              </a:ext>
            </a:extLst>
          </p:cNvPr>
          <p:cNvSpPr txBox="1"/>
          <p:nvPr/>
        </p:nvSpPr>
        <p:spPr>
          <a:xfrm>
            <a:off x="3139459" y="3391882"/>
            <a:ext cx="1974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Metaprompts</a:t>
            </a:r>
            <a:r>
              <a:rPr lang="de-DE" sz="800" dirty="0">
                <a:solidFill>
                  <a:schemeClr val="bg1"/>
                </a:solidFill>
              </a:rPr>
              <a:t>  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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C8A62E-F067-71BB-F8B5-DCB5939BB6C8}"/>
              </a:ext>
            </a:extLst>
          </p:cNvPr>
          <p:cNvSpPr txBox="1"/>
          <p:nvPr/>
        </p:nvSpPr>
        <p:spPr>
          <a:xfrm>
            <a:off x="7146144" y="4380255"/>
            <a:ext cx="1442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Online-Ressourcen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KI 2, KI 3, …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de-DE" sz="800" b="1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3017082-A974-C6AB-8414-16791B749D29}"/>
              </a:ext>
            </a:extLst>
          </p:cNvPr>
          <p:cNvGrpSpPr/>
          <p:nvPr/>
        </p:nvGrpSpPr>
        <p:grpSpPr>
          <a:xfrm>
            <a:off x="4201567" y="1308196"/>
            <a:ext cx="377672" cy="452439"/>
            <a:chOff x="1999856" y="1390839"/>
            <a:chExt cx="590550" cy="714375"/>
          </a:xfrm>
        </p:grpSpPr>
        <p:pic>
          <p:nvPicPr>
            <p:cNvPr id="32" name="Grafik 31" descr="Mann mit kurzem Haar">
              <a:extLst>
                <a:ext uri="{FF2B5EF4-FFF2-40B4-BE49-F238E27FC236}">
                  <a16:creationId xmlns:a16="http://schemas.microsoft.com/office/drawing/2014/main" id="{5A8E59C8-7386-B283-0980-2D3BFCEC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4" name="Grafik 33" descr="Ein lächelndes Gesicht">
              <a:extLst>
                <a:ext uri="{FF2B5EF4-FFF2-40B4-BE49-F238E27FC236}">
                  <a16:creationId xmlns:a16="http://schemas.microsoft.com/office/drawing/2014/main" id="{10556AC9-54F6-E131-C540-5CA7DC64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pic>
        <p:nvPicPr>
          <p:cNvPr id="37" name="Grafik 36" descr="Prozessor mit einfarbiger Füllung">
            <a:extLst>
              <a:ext uri="{FF2B5EF4-FFF2-40B4-BE49-F238E27FC236}">
                <a16:creationId xmlns:a16="http://schemas.microsoft.com/office/drawing/2014/main" id="{B97DBBA8-32BF-97CB-FD08-C8D27E060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1339" y="2071002"/>
            <a:ext cx="1150118" cy="1150118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9F1367A-D0DB-0BC4-609C-6FDDC9E42E72}"/>
              </a:ext>
            </a:extLst>
          </p:cNvPr>
          <p:cNvSpPr/>
          <p:nvPr/>
        </p:nvSpPr>
        <p:spPr>
          <a:xfrm>
            <a:off x="6007812" y="314193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2F50DE9F-448C-5DCC-7315-270228D85D1B}"/>
              </a:ext>
            </a:extLst>
          </p:cNvPr>
          <p:cNvSpPr/>
          <p:nvPr/>
        </p:nvSpPr>
        <p:spPr>
          <a:xfrm>
            <a:off x="6011523" y="3597004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7BA6D410-5637-C45F-7547-A00CE0172F79}"/>
              </a:ext>
            </a:extLst>
          </p:cNvPr>
          <p:cNvSpPr/>
          <p:nvPr/>
        </p:nvSpPr>
        <p:spPr>
          <a:xfrm>
            <a:off x="6007812" y="4054973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65D0460-A7B6-5C72-2528-27116823583D}"/>
              </a:ext>
            </a:extLst>
          </p:cNvPr>
          <p:cNvSpPr/>
          <p:nvPr/>
        </p:nvSpPr>
        <p:spPr>
          <a:xfrm>
            <a:off x="6010683" y="4509066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2746C36-9B96-FC9B-E03B-821F12B845F8}"/>
              </a:ext>
            </a:extLst>
          </p:cNvPr>
          <p:cNvSpPr txBox="1"/>
          <p:nvPr/>
        </p:nvSpPr>
        <p:spPr>
          <a:xfrm>
            <a:off x="3289300" y="5106631"/>
            <a:ext cx="5613399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= Teilprodukt(e) ko-konstruieren</a:t>
            </a:r>
            <a:br>
              <a:rPr lang="de-DE" sz="1100" b="1" dirty="0"/>
            </a:br>
            <a:r>
              <a:rPr lang="de-DE" sz="1200" b="1" dirty="0"/>
              <a:t>z. B. verifizieren, validieren, korrigieren, redigieren, modifizieren, collagieren, (re)arrangieren, kombinieren, reduzieren, optimieren, …, finalisieren</a:t>
            </a:r>
            <a:endParaRPr lang="de-DE" sz="11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2DA992-3F57-D6BF-926C-00572DD9C7CD}"/>
              </a:ext>
            </a:extLst>
          </p:cNvPr>
          <p:cNvSpPr txBox="1"/>
          <p:nvPr/>
        </p:nvSpPr>
        <p:spPr>
          <a:xfrm>
            <a:off x="5626830" y="2464486"/>
            <a:ext cx="9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KI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09CE3F-AB66-A669-6622-3554042365D8}"/>
              </a:ext>
            </a:extLst>
          </p:cNvPr>
          <p:cNvGrpSpPr/>
          <p:nvPr/>
        </p:nvGrpSpPr>
        <p:grpSpPr>
          <a:xfrm>
            <a:off x="4201567" y="6291387"/>
            <a:ext cx="377672" cy="452439"/>
            <a:chOff x="1999856" y="1390839"/>
            <a:chExt cx="590550" cy="714375"/>
          </a:xfrm>
        </p:grpSpPr>
        <p:pic>
          <p:nvPicPr>
            <p:cNvPr id="4" name="Grafik 3" descr="Mann mit kurzem Haar">
              <a:extLst>
                <a:ext uri="{FF2B5EF4-FFF2-40B4-BE49-F238E27FC236}">
                  <a16:creationId xmlns:a16="http://schemas.microsoft.com/office/drawing/2014/main" id="{366FD321-6A0E-3199-E05A-FFCB4BF5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7" name="Grafik 6" descr="Ein lächelndes Gesicht">
              <a:extLst>
                <a:ext uri="{FF2B5EF4-FFF2-40B4-BE49-F238E27FC236}">
                  <a16:creationId xmlns:a16="http://schemas.microsoft.com/office/drawing/2014/main" id="{C6FADEE8-B54E-1ECA-DB59-0FA639BD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368E78-5BCA-4C7E-338B-51542AE0AF56}"/>
              </a:ext>
            </a:extLst>
          </p:cNvPr>
          <p:cNvGrpSpPr/>
          <p:nvPr/>
        </p:nvGrpSpPr>
        <p:grpSpPr>
          <a:xfrm flipH="1">
            <a:off x="7595581" y="1248752"/>
            <a:ext cx="421784" cy="545911"/>
            <a:chOff x="7799621" y="717605"/>
            <a:chExt cx="723900" cy="914400"/>
          </a:xfrm>
        </p:grpSpPr>
        <p:pic>
          <p:nvPicPr>
            <p:cNvPr id="9" name="Grafik 8" descr="Frau mit Band">
              <a:extLst>
                <a:ext uri="{FF2B5EF4-FFF2-40B4-BE49-F238E27FC236}">
                  <a16:creationId xmlns:a16="http://schemas.microsoft.com/office/drawing/2014/main" id="{CD3A7F4D-3458-2DEB-F52E-7BA2DBA2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1" name="Grafik 10" descr="Gesicht mit dicken Lippen">
              <a:extLst>
                <a:ext uri="{FF2B5EF4-FFF2-40B4-BE49-F238E27FC236}">
                  <a16:creationId xmlns:a16="http://schemas.microsoft.com/office/drawing/2014/main" id="{6B46157B-CAAC-C69F-1837-2B93A319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D67DA0-4BFE-6E39-AC05-95928D17F50E}"/>
              </a:ext>
            </a:extLst>
          </p:cNvPr>
          <p:cNvGrpSpPr/>
          <p:nvPr/>
        </p:nvGrpSpPr>
        <p:grpSpPr>
          <a:xfrm flipH="1">
            <a:off x="7642515" y="6244650"/>
            <a:ext cx="421784" cy="545911"/>
            <a:chOff x="7799621" y="717605"/>
            <a:chExt cx="723900" cy="914400"/>
          </a:xfrm>
        </p:grpSpPr>
        <p:pic>
          <p:nvPicPr>
            <p:cNvPr id="14" name="Grafik 13" descr="Frau mit Band">
              <a:extLst>
                <a:ext uri="{FF2B5EF4-FFF2-40B4-BE49-F238E27FC236}">
                  <a16:creationId xmlns:a16="http://schemas.microsoft.com/office/drawing/2014/main" id="{909F39E8-60E4-68E4-134A-939D6E2C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15" name="Grafik 14" descr="Gesicht mit dicken Lippen">
              <a:extLst>
                <a:ext uri="{FF2B5EF4-FFF2-40B4-BE49-F238E27FC236}">
                  <a16:creationId xmlns:a16="http://schemas.microsoft.com/office/drawing/2014/main" id="{580FA8D5-6D0C-DC7D-EB4A-7882298C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8974C6E-B9A3-34F5-5472-58CB8D419EA9}"/>
              </a:ext>
            </a:extLst>
          </p:cNvPr>
          <p:cNvGrpSpPr/>
          <p:nvPr/>
        </p:nvGrpSpPr>
        <p:grpSpPr>
          <a:xfrm>
            <a:off x="7806473" y="5786744"/>
            <a:ext cx="2122019" cy="169277"/>
            <a:chOff x="7935562" y="6216739"/>
            <a:chExt cx="2122019" cy="16927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284258B-5045-CA12-EC15-3AF34EC34EDA}"/>
                </a:ext>
              </a:extLst>
            </p:cNvPr>
            <p:cNvSpPr txBox="1"/>
            <p:nvPr/>
          </p:nvSpPr>
          <p:spPr>
            <a:xfrm>
              <a:off x="7935562" y="6216739"/>
              <a:ext cx="2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  <p:pic>
          <p:nvPicPr>
            <p:cNvPr id="36" name="Grafik 35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AB223FD3-E807-571D-AD46-4913786F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43" y="6250129"/>
              <a:ext cx="643411" cy="914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E56880C-5695-65DD-7443-BA0632FBA7C0}"/>
              </a:ext>
            </a:extLst>
          </p:cNvPr>
          <p:cNvGrpSpPr/>
          <p:nvPr/>
        </p:nvGrpSpPr>
        <p:grpSpPr>
          <a:xfrm>
            <a:off x="3374185" y="2224497"/>
            <a:ext cx="377672" cy="452439"/>
            <a:chOff x="1999856" y="1390839"/>
            <a:chExt cx="590550" cy="714375"/>
          </a:xfrm>
        </p:grpSpPr>
        <p:pic>
          <p:nvPicPr>
            <p:cNvPr id="28" name="Grafik 27" descr="Mann mit kurzem Haar">
              <a:extLst>
                <a:ext uri="{FF2B5EF4-FFF2-40B4-BE49-F238E27FC236}">
                  <a16:creationId xmlns:a16="http://schemas.microsoft.com/office/drawing/2014/main" id="{D16AC883-3A82-F725-1A31-2DA829EA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30" name="Grafik 29" descr="Ein lächelndes Gesicht">
              <a:extLst>
                <a:ext uri="{FF2B5EF4-FFF2-40B4-BE49-F238E27FC236}">
                  <a16:creationId xmlns:a16="http://schemas.microsoft.com/office/drawing/2014/main" id="{3DB98A2B-7730-BDAF-4F19-7AB3EAA5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9CD0DD-D0C8-DE2F-D08F-F99C7B24D24B}"/>
              </a:ext>
            </a:extLst>
          </p:cNvPr>
          <p:cNvGrpSpPr/>
          <p:nvPr/>
        </p:nvGrpSpPr>
        <p:grpSpPr>
          <a:xfrm flipH="1">
            <a:off x="8460939" y="2184353"/>
            <a:ext cx="421784" cy="545911"/>
            <a:chOff x="7799621" y="717605"/>
            <a:chExt cx="723900" cy="914400"/>
          </a:xfrm>
        </p:grpSpPr>
        <p:pic>
          <p:nvPicPr>
            <p:cNvPr id="33" name="Grafik 32" descr="Frau mit Band">
              <a:extLst>
                <a:ext uri="{FF2B5EF4-FFF2-40B4-BE49-F238E27FC236}">
                  <a16:creationId xmlns:a16="http://schemas.microsoft.com/office/drawing/2014/main" id="{D21B6433-F8E3-E515-8FA8-CF6602C8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47" name="Grafik 46" descr="Gesicht mit dicken Lippen">
              <a:extLst>
                <a:ext uri="{FF2B5EF4-FFF2-40B4-BE49-F238E27FC236}">
                  <a16:creationId xmlns:a16="http://schemas.microsoft.com/office/drawing/2014/main" id="{8B3C756C-2FA3-48B3-C9C9-C9136E80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14DEC5C-F96B-D0DF-40EC-1EB2804BAC7C}"/>
              </a:ext>
            </a:extLst>
          </p:cNvPr>
          <p:cNvSpPr txBox="1"/>
          <p:nvPr/>
        </p:nvSpPr>
        <p:spPr>
          <a:xfrm>
            <a:off x="7173822" y="3228078"/>
            <a:ext cx="12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Vorwissen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900" b="1" dirty="0">
                <a:solidFill>
                  <a:schemeClr val="bg1"/>
                </a:solidFill>
              </a:rPr>
              <a:t>Bücher, 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36AD0C-0B42-358D-68CA-1E08FE0FDF9A}"/>
              </a:ext>
            </a:extLst>
          </p:cNvPr>
          <p:cNvSpPr txBox="1"/>
          <p:nvPr/>
        </p:nvSpPr>
        <p:spPr>
          <a:xfrm>
            <a:off x="3149380" y="4362669"/>
            <a:ext cx="197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sym typeface="Wingdings 2" panose="05020102010507070707" pitchFamily="18" charset="2"/>
              </a:rPr>
              <a:t>Megaprompts</a:t>
            </a:r>
            <a: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  <a:t>  </a:t>
            </a:r>
            <a:br>
              <a:rPr lang="de-DE" sz="8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endParaRPr lang="de-DE" sz="700" dirty="0">
              <a:sym typeface="Wingdings 2" panose="05020102010507070707" pitchFamily="18" charset="2"/>
            </a:endParaRPr>
          </a:p>
        </p:txBody>
      </p:sp>
      <p:sp>
        <p:nvSpPr>
          <p:cNvPr id="49" name="Pfeil: nach unten 48">
            <a:extLst>
              <a:ext uri="{FF2B5EF4-FFF2-40B4-BE49-F238E27FC236}">
                <a16:creationId xmlns:a16="http://schemas.microsoft.com/office/drawing/2014/main" id="{D4A32AB4-860F-1E73-9FA1-7DF82ECE2DDC}"/>
              </a:ext>
            </a:extLst>
          </p:cNvPr>
          <p:cNvSpPr/>
          <p:nvPr/>
        </p:nvSpPr>
        <p:spPr>
          <a:xfrm>
            <a:off x="6004366" y="5003189"/>
            <a:ext cx="176376" cy="17965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: 180-Grad 49">
            <a:extLst>
              <a:ext uri="{FF2B5EF4-FFF2-40B4-BE49-F238E27FC236}">
                <a16:creationId xmlns:a16="http://schemas.microsoft.com/office/drawing/2014/main" id="{F137BED8-3EB7-9E1E-91E5-8250B812AC3A}"/>
              </a:ext>
            </a:extLst>
          </p:cNvPr>
          <p:cNvSpPr/>
          <p:nvPr/>
        </p:nvSpPr>
        <p:spPr>
          <a:xfrm rot="5400000">
            <a:off x="7479291" y="3787430"/>
            <a:ext cx="3293242" cy="454482"/>
          </a:xfrm>
          <a:prstGeom prst="uturnArrow">
            <a:avLst>
              <a:gd name="adj1" fmla="val 35017"/>
              <a:gd name="adj2" fmla="val 25000"/>
              <a:gd name="adj3" fmla="val 28643"/>
              <a:gd name="adj4" fmla="val 71357"/>
              <a:gd name="adj5" fmla="val 100000"/>
            </a:avLst>
          </a:prstGeom>
          <a:solidFill>
            <a:srgbClr val="156082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6" name="Pfeil: nach rechts 65">
            <a:extLst>
              <a:ext uri="{FF2B5EF4-FFF2-40B4-BE49-F238E27FC236}">
                <a16:creationId xmlns:a16="http://schemas.microsoft.com/office/drawing/2014/main" id="{B2044E88-FF63-6891-9C78-169B4073C424}"/>
              </a:ext>
            </a:extLst>
          </p:cNvPr>
          <p:cNvSpPr/>
          <p:nvPr/>
        </p:nvSpPr>
        <p:spPr>
          <a:xfrm>
            <a:off x="2979378" y="3811583"/>
            <a:ext cx="456432" cy="267641"/>
          </a:xfrm>
          <a:prstGeom prst="rightArrow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: 180-Grad 51">
            <a:extLst>
              <a:ext uri="{FF2B5EF4-FFF2-40B4-BE49-F238E27FC236}">
                <a16:creationId xmlns:a16="http://schemas.microsoft.com/office/drawing/2014/main" id="{7A21C4B6-81AC-A45F-3E2D-C302D8C7C874}"/>
              </a:ext>
            </a:extLst>
          </p:cNvPr>
          <p:cNvSpPr/>
          <p:nvPr/>
        </p:nvSpPr>
        <p:spPr>
          <a:xfrm rot="5400000" flipV="1">
            <a:off x="1513750" y="3790837"/>
            <a:ext cx="3258058" cy="417873"/>
          </a:xfrm>
          <a:prstGeom prst="uturnArrow">
            <a:avLst>
              <a:gd name="adj1" fmla="val 33352"/>
              <a:gd name="adj2" fmla="val 25000"/>
              <a:gd name="adj3" fmla="val 28643"/>
              <a:gd name="adj4" fmla="val 71357"/>
              <a:gd name="adj5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95092CC-8490-A108-CBF7-44434C097627}"/>
              </a:ext>
            </a:extLst>
          </p:cNvPr>
          <p:cNvGrpSpPr/>
          <p:nvPr/>
        </p:nvGrpSpPr>
        <p:grpSpPr>
          <a:xfrm>
            <a:off x="4201567" y="447120"/>
            <a:ext cx="377672" cy="452439"/>
            <a:chOff x="1999856" y="1390839"/>
            <a:chExt cx="590550" cy="714375"/>
          </a:xfrm>
        </p:grpSpPr>
        <p:pic>
          <p:nvPicPr>
            <p:cNvPr id="54" name="Grafik 53" descr="Mann mit kurzem Haar">
              <a:extLst>
                <a:ext uri="{FF2B5EF4-FFF2-40B4-BE49-F238E27FC236}">
                  <a16:creationId xmlns:a16="http://schemas.microsoft.com/office/drawing/2014/main" id="{6FD30CF4-2096-1AA7-EE47-BDBA701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9856" y="1390839"/>
              <a:ext cx="590550" cy="714375"/>
            </a:xfrm>
            <a:prstGeom prst="rect">
              <a:avLst/>
            </a:prstGeom>
          </p:spPr>
        </p:pic>
        <p:pic>
          <p:nvPicPr>
            <p:cNvPr id="55" name="Grafik 54" descr="Ein lächelndes Gesicht">
              <a:extLst>
                <a:ext uri="{FF2B5EF4-FFF2-40B4-BE49-F238E27FC236}">
                  <a16:creationId xmlns:a16="http://schemas.microsoft.com/office/drawing/2014/main" id="{9C03FF50-AA8D-85C4-38BC-04E54EE7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6752" y="1636486"/>
              <a:ext cx="304800" cy="314325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729315-8DFE-3E53-3F39-DAD748BCB411}"/>
              </a:ext>
            </a:extLst>
          </p:cNvPr>
          <p:cNvGrpSpPr/>
          <p:nvPr/>
        </p:nvGrpSpPr>
        <p:grpSpPr>
          <a:xfrm flipH="1">
            <a:off x="7595581" y="407524"/>
            <a:ext cx="421784" cy="545911"/>
            <a:chOff x="7799621" y="717605"/>
            <a:chExt cx="723900" cy="914400"/>
          </a:xfrm>
        </p:grpSpPr>
        <p:pic>
          <p:nvPicPr>
            <p:cNvPr id="57" name="Grafik 56" descr="Frau mit Band">
              <a:extLst>
                <a:ext uri="{FF2B5EF4-FFF2-40B4-BE49-F238E27FC236}">
                  <a16:creationId xmlns:a16="http://schemas.microsoft.com/office/drawing/2014/main" id="{608A8BFF-11C6-B89E-3698-F2F140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99621" y="717605"/>
              <a:ext cx="723900" cy="914400"/>
            </a:xfrm>
            <a:prstGeom prst="rect">
              <a:avLst/>
            </a:prstGeom>
          </p:spPr>
        </p:pic>
        <p:pic>
          <p:nvPicPr>
            <p:cNvPr id="58" name="Grafik 57" descr="Gesicht mit dicken Lippen">
              <a:extLst>
                <a:ext uri="{FF2B5EF4-FFF2-40B4-BE49-F238E27FC236}">
                  <a16:creationId xmlns:a16="http://schemas.microsoft.com/office/drawing/2014/main" id="{E514C2C8-7EF0-1F20-54D2-8BA1BB6E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32361" y="1167302"/>
              <a:ext cx="304800" cy="342900"/>
            </a:xfrm>
            <a:prstGeom prst="rect">
              <a:avLst/>
            </a:prstGeom>
          </p:spPr>
        </p:pic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2E56B6F5-FC32-DFDC-E1BA-2CB268E444E9}"/>
              </a:ext>
            </a:extLst>
          </p:cNvPr>
          <p:cNvSpPr txBox="1"/>
          <p:nvPr/>
        </p:nvSpPr>
        <p:spPr>
          <a:xfrm rot="5400000">
            <a:off x="8034559" y="3897842"/>
            <a:ext cx="2476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Arbeit der Schüler:innen</a:t>
            </a:r>
          </a:p>
        </p:txBody>
      </p:sp>
      <p:sp>
        <p:nvSpPr>
          <p:cNvPr id="69" name="Pfeil: nach rechts 68">
            <a:extLst>
              <a:ext uri="{FF2B5EF4-FFF2-40B4-BE49-F238E27FC236}">
                <a16:creationId xmlns:a16="http://schemas.microsoft.com/office/drawing/2014/main" id="{57C4A3FC-5B26-E114-29F9-5616DAEF2445}"/>
              </a:ext>
            </a:extLst>
          </p:cNvPr>
          <p:cNvSpPr/>
          <p:nvPr/>
        </p:nvSpPr>
        <p:spPr>
          <a:xfrm rot="10800000">
            <a:off x="8831506" y="3891726"/>
            <a:ext cx="363970" cy="267641"/>
          </a:xfrm>
          <a:prstGeom prst="rightArrow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403DA8E-CA2B-B46C-BAF6-7D34A453F78B}"/>
              </a:ext>
            </a:extLst>
          </p:cNvPr>
          <p:cNvSpPr txBox="1"/>
          <p:nvPr/>
        </p:nvSpPr>
        <p:spPr>
          <a:xfrm>
            <a:off x="3251611" y="5761052"/>
            <a:ext cx="69279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Cajus Wypior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06C358F4-DA68-B965-76BA-8189FF85CA95}"/>
              </a:ext>
            </a:extLst>
          </p:cNvPr>
          <p:cNvSpPr txBox="1"/>
          <p:nvPr/>
        </p:nvSpPr>
        <p:spPr>
          <a:xfrm rot="16200000">
            <a:off x="1769128" y="3915450"/>
            <a:ext cx="2476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Arbeit der Schüler:innen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3516D2-601D-C76A-9F25-DC36E99BB414}"/>
              </a:ext>
            </a:extLst>
          </p:cNvPr>
          <p:cNvSpPr txBox="1"/>
          <p:nvPr/>
        </p:nvSpPr>
        <p:spPr>
          <a:xfrm>
            <a:off x="3753473" y="3611003"/>
            <a:ext cx="141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PROMPTLOOP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F1518CE-E470-26B2-68A5-0916DAACED58}"/>
              </a:ext>
            </a:extLst>
          </p:cNvPr>
          <p:cNvSpPr txBox="1"/>
          <p:nvPr/>
        </p:nvSpPr>
        <p:spPr>
          <a:xfrm>
            <a:off x="7084934" y="3601927"/>
            <a:ext cx="13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CROSSCHECK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7431E4F-8FB9-FC5F-DF90-B55E837EB690}"/>
              </a:ext>
            </a:extLst>
          </p:cNvPr>
          <p:cNvSpPr txBox="1"/>
          <p:nvPr/>
        </p:nvSpPr>
        <p:spPr>
          <a:xfrm rot="16200000">
            <a:off x="957845" y="3687736"/>
            <a:ext cx="359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K O </a:t>
            </a:r>
            <a:r>
              <a:rPr lang="de-DE" sz="2800" dirty="0">
                <a:solidFill>
                  <a:schemeClr val="accent4"/>
                </a:solidFill>
              </a:rPr>
              <a:t>A K T I V </a:t>
            </a:r>
            <a:r>
              <a:rPr lang="de-DE" sz="2800" dirty="0"/>
              <a:t>I T Ä 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2C588E8-ABC1-6DF5-E57A-4E8B212ACA5C}"/>
              </a:ext>
            </a:extLst>
          </p:cNvPr>
          <p:cNvSpPr txBox="1"/>
          <p:nvPr/>
        </p:nvSpPr>
        <p:spPr>
          <a:xfrm rot="5400000">
            <a:off x="7739791" y="3728613"/>
            <a:ext cx="359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K O </a:t>
            </a:r>
            <a:r>
              <a:rPr lang="de-DE" sz="2800" dirty="0">
                <a:solidFill>
                  <a:schemeClr val="accent4"/>
                </a:solidFill>
              </a:rPr>
              <a:t>A K T I V </a:t>
            </a:r>
            <a:r>
              <a:rPr lang="de-DE" sz="2800" dirty="0"/>
              <a:t>I T Ä T</a:t>
            </a: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15654DD5-4FE5-A7BC-8CF4-FF715ACBFA60}"/>
              </a:ext>
            </a:extLst>
          </p:cNvPr>
          <p:cNvSpPr txBox="1">
            <a:spLocks/>
          </p:cNvSpPr>
          <p:nvPr/>
        </p:nvSpPr>
        <p:spPr>
          <a:xfrm>
            <a:off x="405543" y="602697"/>
            <a:ext cx="2310361" cy="7389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solidFill>
                  <a:schemeClr val="accent4"/>
                </a:solidFill>
              </a:rPr>
              <a:t>Powertipp 3 aus den 40 Tipps</a:t>
            </a:r>
            <a:br>
              <a:rPr lang="de-DE" sz="1500" dirty="0"/>
            </a:br>
            <a:r>
              <a:rPr lang="de-DE" sz="1500" dirty="0"/>
              <a:t>(Tipp 40) </a:t>
            </a:r>
            <a:r>
              <a:rPr lang="de-DE" sz="1500" dirty="0">
                <a:solidFill>
                  <a:srgbClr val="C00000"/>
                </a:solidFill>
              </a:rPr>
              <a:t>Modellieren Sie Ihr eigenes Endprodukt</a:t>
            </a:r>
            <a:r>
              <a:rPr lang="de-DE" sz="1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39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" grpId="0" animBg="1"/>
      <p:bldP spid="52" grpId="0" animBg="1"/>
      <p:bldP spid="60" grpId="0"/>
      <p:bldP spid="69" grpId="0" animBg="1"/>
      <p:bldP spid="59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331B1-5636-A4B2-4448-B2A563DB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8" y="107631"/>
            <a:ext cx="10940163" cy="1325563"/>
          </a:xfrm>
        </p:spPr>
        <p:txBody>
          <a:bodyPr/>
          <a:lstStyle/>
          <a:p>
            <a:r>
              <a:rPr lang="de-DE" dirty="0"/>
              <a:t>Echte Ko</a:t>
            </a:r>
            <a:r>
              <a:rPr lang="de-DE" dirty="0">
                <a:solidFill>
                  <a:schemeClr val="accent4"/>
                </a:solidFill>
              </a:rPr>
              <a:t>aktiv</a:t>
            </a:r>
            <a:r>
              <a:rPr lang="de-DE" dirty="0"/>
              <a:t>ität ist Arbeit! Redaktionelle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9FFC5-CCD1-B1D8-C697-067E0883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09" y="182100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b="1" dirty="0"/>
              <a:t>  Die Art der Leistung verlagert sich: </a:t>
            </a:r>
          </a:p>
          <a:p>
            <a:pPr lvl="1">
              <a:lnSpc>
                <a:spcPct val="120000"/>
              </a:lnSpc>
            </a:pPr>
            <a:r>
              <a:rPr lang="de-DE" sz="2100" dirty="0"/>
              <a:t>Check der Ergebnisse: Sachebene, Fachlichkeit, Korrektheit, Struktur, Sinn, Logik usw. </a:t>
            </a:r>
            <a:br>
              <a:rPr lang="de-DE" sz="2100" dirty="0"/>
            </a:br>
            <a:r>
              <a:rPr lang="de-DE" sz="2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(Das ist positiv: Diese Aktivitäten entwickeln die Kritikfähigkeit weiter!)</a:t>
            </a:r>
          </a:p>
          <a:p>
            <a:pPr lvl="1">
              <a:lnSpc>
                <a:spcPct val="120000"/>
              </a:lnSpc>
            </a:pPr>
            <a:r>
              <a:rPr lang="de-DE" sz="2100" dirty="0"/>
              <a:t>Operationen des Modellierens und Kreierens der kontrollierten Ergebnisse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2100" dirty="0"/>
              <a:t>    -&gt; Deshalb Angabe „</a:t>
            </a:r>
            <a:r>
              <a:rPr lang="de-DE" sz="2100" i="1" dirty="0"/>
              <a:t>Kokreiert mit ChatGPT</a:t>
            </a:r>
            <a:r>
              <a:rPr lang="de-DE" sz="2100" dirty="0"/>
              <a:t>“, </a:t>
            </a:r>
            <a:r>
              <a:rPr lang="de-DE" sz="2100" i="1" dirty="0"/>
              <a:t>„Ko-konstruiert mit Perplexity“</a:t>
            </a:r>
            <a:r>
              <a:rPr lang="de-DE" sz="2100" dirty="0"/>
              <a:t>. </a:t>
            </a:r>
            <a:br>
              <a:rPr lang="de-DE" sz="2100" i="1" dirty="0"/>
            </a:br>
            <a:endParaRPr lang="de-DE" sz="2100" i="1" dirty="0"/>
          </a:p>
          <a:p>
            <a:pPr>
              <a:lnSpc>
                <a:spcPct val="120000"/>
              </a:lnSpc>
            </a:pPr>
            <a:r>
              <a:rPr lang="de-DE" b="1" dirty="0"/>
              <a:t>  Das ist alles andere als passiv: Es ist echte </a:t>
            </a:r>
            <a:r>
              <a:rPr lang="de-DE" b="1" dirty="0">
                <a:solidFill>
                  <a:schemeClr val="accent4"/>
                </a:solidFill>
              </a:rPr>
              <a:t>Aktiv</a:t>
            </a:r>
            <a:r>
              <a:rPr lang="de-DE" b="1" dirty="0"/>
              <a:t>ität!</a:t>
            </a:r>
          </a:p>
          <a:p>
            <a:pPr lvl="1">
              <a:lnSpc>
                <a:spcPct val="120000"/>
              </a:lnSpc>
            </a:pPr>
            <a:r>
              <a:rPr lang="de-DE" sz="2100" dirty="0"/>
              <a:t>Man benötigt Wissen und Kompetenz! </a:t>
            </a:r>
          </a:p>
          <a:p>
            <a:pPr lvl="1">
              <a:lnSpc>
                <a:spcPct val="120000"/>
              </a:lnSpc>
            </a:pPr>
            <a:r>
              <a:rPr lang="de-DE" sz="2100" dirty="0"/>
              <a:t>In der Auseinandersetzung mit den Angeboten der KI entwickelt man seine eigene </a:t>
            </a:r>
            <a:r>
              <a:rPr lang="de-DE" sz="2100" dirty="0">
                <a:solidFill>
                  <a:schemeClr val="accent2"/>
                </a:solidFill>
              </a:rPr>
              <a:t>fachliche Kompetenz </a:t>
            </a:r>
            <a:br>
              <a:rPr lang="de-DE" sz="2100" dirty="0">
                <a:solidFill>
                  <a:schemeClr val="accent2"/>
                </a:solidFill>
              </a:rPr>
            </a:br>
            <a:r>
              <a:rPr lang="de-DE" sz="2100" dirty="0"/>
              <a:t>und</a:t>
            </a:r>
            <a:r>
              <a:rPr lang="de-DE" sz="2100" dirty="0">
                <a:solidFill>
                  <a:schemeClr val="accent2"/>
                </a:solidFill>
              </a:rPr>
              <a:t> AI-</a:t>
            </a:r>
            <a:r>
              <a:rPr lang="de-DE" sz="2100" dirty="0" err="1">
                <a:solidFill>
                  <a:schemeClr val="accent2"/>
                </a:solidFill>
              </a:rPr>
              <a:t>Literacy</a:t>
            </a:r>
            <a:r>
              <a:rPr lang="de-DE" sz="2100" dirty="0">
                <a:solidFill>
                  <a:schemeClr val="accent2"/>
                </a:solidFill>
              </a:rPr>
              <a:t> </a:t>
            </a:r>
            <a:r>
              <a:rPr lang="de-DE" sz="2100" dirty="0"/>
              <a:t>weiter.</a:t>
            </a:r>
          </a:p>
          <a:p>
            <a:pPr lvl="1">
              <a:lnSpc>
                <a:spcPct val="120000"/>
              </a:lnSpc>
            </a:pPr>
            <a:r>
              <a:rPr lang="de-DE" sz="2100" dirty="0"/>
              <a:t>Gefordert ist ein kluger und ein trainierter Umgang mit dem Instrument KI! (Wie beim Klavierspielen)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1E10FC-709A-588A-B5DD-16341C78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0B476-50B6-4381-AEAB-4D501943531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9CF6C2-7491-664E-3C8F-FC02EB59E28D}"/>
              </a:ext>
            </a:extLst>
          </p:cNvPr>
          <p:cNvSpPr txBox="1"/>
          <p:nvPr/>
        </p:nvSpPr>
        <p:spPr>
          <a:xfrm>
            <a:off x="510308" y="1821007"/>
            <a:ext cx="11630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Prozess der Ko-Konstruktion findet kooperativ statt und wird nicht an KI abgegeben! </a:t>
            </a:r>
            <a:endParaRPr kumimoji="0" lang="de-D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71B2-8A9E-C33C-4EB2-148DFCE8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C3D56-8894-04F1-B365-7E93273E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9" y="410368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Echte Ko</a:t>
            </a:r>
            <a:r>
              <a:rPr lang="de-DE" sz="3600" dirty="0">
                <a:solidFill>
                  <a:schemeClr val="accent4"/>
                </a:solidFill>
              </a:rPr>
              <a:t>aktiv</a:t>
            </a:r>
            <a:r>
              <a:rPr lang="de-DE" sz="3600" dirty="0"/>
              <a:t>ität – ist das, was Bildung bedeutet: </a:t>
            </a:r>
            <a:br>
              <a:rPr lang="de-DE" sz="3600" dirty="0"/>
            </a:br>
            <a:r>
              <a:rPr lang="de-DE" sz="3600" dirty="0"/>
              <a:t>eine intellektuelle Anstrengung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F968D5-9C18-B8E1-29BD-A8948068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0B476-50B6-4381-AEAB-4D501943531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0B21BBF-8E14-D98E-18AC-033E6123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9983"/>
            <a:ext cx="10515600" cy="286932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de-DE" sz="2400" dirty="0">
                <a:solidFill>
                  <a:schemeClr val="accent2"/>
                </a:solidFill>
              </a:rPr>
              <a:t>KI verführt leider zur Unmündigkeit, weil sie unserem Phlegma, unserer Faulheit perfekt entgegenkommt.</a:t>
            </a:r>
          </a:p>
          <a:p>
            <a:r>
              <a:rPr lang="de-DE" sz="2400" dirty="0"/>
              <a:t>Der Ausgang aus Unmündigkeit besteht heutzutage darin, die KI-Outputs kritisch zu reflektieren, statt sie blind zu übernehmen. </a:t>
            </a:r>
          </a:p>
          <a:p>
            <a:r>
              <a:rPr lang="de-DE" sz="2400" dirty="0"/>
              <a:t>KI ist die große Verführung und die große Chance für Schule und Bildung in einem. </a:t>
            </a:r>
            <a:br>
              <a:rPr lang="de-DE" sz="2400" dirty="0"/>
            </a:br>
            <a:r>
              <a:rPr lang="de-DE" sz="2400" dirty="0">
                <a:solidFill>
                  <a:srgbClr val="C00000"/>
                </a:solidFill>
              </a:rPr>
              <a:t>Die Dummen überlassen sich der KI. </a:t>
            </a:r>
            <a:r>
              <a:rPr lang="de-DE" sz="2400" dirty="0">
                <a:solidFill>
                  <a:srgbClr val="00B050"/>
                </a:solidFill>
              </a:rPr>
              <a:t>Die Gebildeten nicht. </a:t>
            </a:r>
            <a:br>
              <a:rPr lang="de-DE" sz="2400" dirty="0">
                <a:solidFill>
                  <a:srgbClr val="00B050"/>
                </a:solidFill>
              </a:rPr>
            </a:br>
            <a:r>
              <a:rPr lang="de-DE" sz="2400" dirty="0"/>
              <a:t>Schule dient dazu, die Schüler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innen</a:t>
            </a:r>
            <a:r>
              <a:rPr lang="de-DE" sz="2400" dirty="0"/>
              <a:t> und Schüler zur Bildung zu befähigen.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0463EC-B1E6-7856-AB4A-6823F1063389}"/>
              </a:ext>
            </a:extLst>
          </p:cNvPr>
          <p:cNvSpPr txBox="1"/>
          <p:nvPr/>
        </p:nvSpPr>
        <p:spPr>
          <a:xfrm>
            <a:off x="2311902" y="1859340"/>
            <a:ext cx="77645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de-DE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16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Aufklärung</a:t>
            </a:r>
            <a:r>
              <a:rPr lang="de-DE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 der Ausgang des Menschen aus seiner selbstverschuldeten </a:t>
            </a:r>
            <a:r>
              <a:rPr lang="de-DE" sz="16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Unmündigkeit</a:t>
            </a:r>
            <a:r>
              <a:rPr lang="de-DE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Unmündigkeit ist das Unvermögen, sich seines Verstandes ohne Leitung eines anderen zu bedienen. Selbstverschuldet ist diese Unmündigkeit, wenn die Ursache derselben </a:t>
            </a:r>
            <a:r>
              <a:rPr lang="de-DE" sz="16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am Mangel des Verstandes, sondern der Entschließung </a:t>
            </a:r>
            <a:r>
              <a:rPr lang="de-DE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des Mutes liegt, sich seiner ohne Leitung eines andern zu bedienen. Sapere </a:t>
            </a:r>
            <a:r>
              <a:rPr lang="de-DE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aude</a:t>
            </a:r>
            <a:r>
              <a:rPr lang="de-DE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Habe Mut, dich deines eigenen Verstandes zu bedienen! ist also der Wahlspruch der Aufklärung.“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(Immanuel Kant)</a:t>
            </a:r>
            <a:endParaRPr lang="de-DE" sz="16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Breitbild</PresentationFormat>
  <Paragraphs>150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Wingdings</vt:lpstr>
      <vt:lpstr>Wingdings 2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Echte Koaktivität ist Arbeit! Redaktionelle Arbeit</vt:lpstr>
      <vt:lpstr>Echte Koaktivität – ist das, was Bildung bedeutet:  eine intellektuelle Anstrengung</vt:lpstr>
      <vt:lpstr>GFS und Hausarbeiten von Schüler:innen mit KI  Eine Anleitung für  Schüler:innen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-</dc:creator>
  <cp:lastModifiedBy>-</cp:lastModifiedBy>
  <cp:revision>15</cp:revision>
  <dcterms:created xsi:type="dcterms:W3CDTF">2025-01-26T16:10:21Z</dcterms:created>
  <dcterms:modified xsi:type="dcterms:W3CDTF">2025-09-17T18:09:20Z</dcterms:modified>
</cp:coreProperties>
</file>